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36"/>
  </p:notesMasterIdLst>
  <p:sldIdLst>
    <p:sldId id="256" r:id="rId2"/>
    <p:sldId id="349" r:id="rId3"/>
    <p:sldId id="327" r:id="rId4"/>
    <p:sldId id="413" r:id="rId5"/>
    <p:sldId id="363" r:id="rId6"/>
    <p:sldId id="377" r:id="rId7"/>
    <p:sldId id="368" r:id="rId8"/>
    <p:sldId id="406" r:id="rId9"/>
    <p:sldId id="412" r:id="rId10"/>
    <p:sldId id="404" r:id="rId11"/>
    <p:sldId id="366" r:id="rId12"/>
    <p:sldId id="405" r:id="rId13"/>
    <p:sldId id="313" r:id="rId14"/>
    <p:sldId id="367" r:id="rId15"/>
    <p:sldId id="381" r:id="rId16"/>
    <p:sldId id="369" r:id="rId17"/>
    <p:sldId id="382" r:id="rId18"/>
    <p:sldId id="383" r:id="rId19"/>
    <p:sldId id="370" r:id="rId20"/>
    <p:sldId id="409" r:id="rId21"/>
    <p:sldId id="388" r:id="rId22"/>
    <p:sldId id="387" r:id="rId23"/>
    <p:sldId id="408" r:id="rId24"/>
    <p:sldId id="414" r:id="rId25"/>
    <p:sldId id="415" r:id="rId26"/>
    <p:sldId id="410" r:id="rId27"/>
    <p:sldId id="397" r:id="rId28"/>
    <p:sldId id="401" r:id="rId29"/>
    <p:sldId id="398" r:id="rId30"/>
    <p:sldId id="400" r:id="rId31"/>
    <p:sldId id="352" r:id="rId32"/>
    <p:sldId id="344" r:id="rId33"/>
    <p:sldId id="336" r:id="rId34"/>
    <p:sldId id="338" r:id="rId35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FF"/>
    <a:srgbClr val="660033"/>
    <a:srgbClr val="9900CC"/>
    <a:srgbClr val="D0D8E8"/>
    <a:srgbClr val="CAD9EC"/>
    <a:srgbClr val="008000"/>
    <a:srgbClr val="9966FF"/>
    <a:srgbClr val="9933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1" autoAdjust="0"/>
    <p:restoredTop sz="94898" autoAdjust="0"/>
  </p:normalViewPr>
  <p:slideViewPr>
    <p:cSldViewPr>
      <p:cViewPr>
        <p:scale>
          <a:sx n="90" d="100"/>
          <a:sy n="90" d="100"/>
        </p:scale>
        <p:origin x="-32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DFD4EB-2AE6-4BA4-907C-476E4317077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1925D69-1492-4C92-9309-077C3B06935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「先賣後買現股當沖」開放措施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791EA9DA-9DBF-4457-9182-8D8CC3CD03A6}" type="parTrans" cxnId="{429CA67B-BBAD-4D24-AF16-6768034BB2E3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93A4A20F-1D59-4BC3-BB19-3109693684B7}" type="sibTrans" cxnId="{429CA67B-BBAD-4D24-AF16-6768034BB2E3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7206C453-5853-49A2-B4CE-BC0AF1F19EBC}">
      <dgm:prSet phldrT="[文字]" custT="1"/>
      <dgm:spPr/>
      <dgm:t>
        <a:bodyPr/>
        <a:lstStyle/>
        <a:p>
          <a:pPr algn="ctr"/>
          <a:r>
            <a:rPr lang="zh-TW" altLang="zh-TW" sz="2400" b="1" dirty="0" smtClean="0">
              <a:latin typeface="標楷體" pitchFamily="65" charset="-120"/>
              <a:ea typeface="標楷體" pitchFamily="65" charset="-120"/>
            </a:rPr>
            <a:t>當沖券差</a:t>
          </a: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作業流程與範例說明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CA410F31-E04A-4775-9110-2A94FA2550F0}" type="parTrans" cxnId="{EA0F3840-4ADA-4B4D-A605-89A5F3060B76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CAA56964-2A25-4219-9C1F-7C8861D203CA}" type="sibTrans" cxnId="{EA0F3840-4ADA-4B4D-A605-89A5F3060B76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52C94E0D-ECD6-4A62-8EC7-8D57BE6DD08D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電腦作業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46657B2C-1713-4B13-A615-CE63EB0275ED}" type="sibTrans" cxnId="{9C910F61-210B-44D1-BC94-CA6D26F7470C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67FCA06C-9A4E-4730-ACCA-F5584F9778E0}" type="parTrans" cxnId="{9C910F61-210B-44D1-BC94-CA6D26F7470C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774F392-CAA2-4307-B16E-E2FDC0C65EB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現股當沖電腦作業流程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3B9DAD55-DCF0-46A3-AFC5-CA80E0B40AEC}" type="sibTrans" cxnId="{DEA0CE32-D86D-4515-BF6D-59260A0FD05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A30A0674-3D81-44A1-A485-886E18BD97C0}" type="parTrans" cxnId="{DEA0CE32-D86D-4515-BF6D-59260A0FD05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073B34C-8675-4B3C-9B49-98016559AD41}">
      <dgm:prSet phldrT="[文字]" custT="1"/>
      <dgm:spPr/>
      <dgm:t>
        <a:bodyPr/>
        <a:lstStyle/>
        <a:p>
          <a:pPr algn="ctr"/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重要作業時程說明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1E56420F-464F-49D8-8E7D-5536F39436DE}" type="sibTrans" cxnId="{D5C1966E-D5F3-45CB-AD2F-BB7085EDAE44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0555A4F8-6D51-4A43-8ECF-11539FD4D473}" type="parTrans" cxnId="{D5C1966E-D5F3-45CB-AD2F-BB7085EDAE44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DA830DC-5021-4D33-9925-8B0CD258A83B}" type="pres">
      <dgm:prSet presAssocID="{88DFD4EB-2AE6-4BA4-907C-476E431707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CFA807E-A292-4C18-B4BE-6661487CD21D}" type="pres">
      <dgm:prSet presAssocID="{51925D69-1492-4C92-9309-077C3B069354}" presName="parentLin" presStyleCnt="0"/>
      <dgm:spPr/>
      <dgm:t>
        <a:bodyPr/>
        <a:lstStyle/>
        <a:p>
          <a:endParaRPr lang="en-US"/>
        </a:p>
      </dgm:t>
    </dgm:pt>
    <dgm:pt modelId="{3245F134-45A7-4EB3-B67C-6F1388038A7C}" type="pres">
      <dgm:prSet presAssocID="{51925D69-1492-4C92-9309-077C3B069354}" presName="parentLeftMargin" presStyleLbl="node1" presStyleIdx="0" presStyleCnt="5"/>
      <dgm:spPr/>
      <dgm:t>
        <a:bodyPr/>
        <a:lstStyle/>
        <a:p>
          <a:endParaRPr lang="zh-TW" altLang="en-US"/>
        </a:p>
      </dgm:t>
    </dgm:pt>
    <dgm:pt modelId="{D1E9D5CE-1E58-4FDF-BEFD-965EBBB95DE6}" type="pres">
      <dgm:prSet presAssocID="{51925D69-1492-4C92-9309-077C3B069354}" presName="parentText" presStyleLbl="node1" presStyleIdx="0" presStyleCnt="5" custScaleX="105892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CB954F-3B05-467B-BCFF-08A4C25D7774}" type="pres">
      <dgm:prSet presAssocID="{51925D69-1492-4C92-9309-077C3B069354}" presName="negativeSpace" presStyleCnt="0"/>
      <dgm:spPr/>
      <dgm:t>
        <a:bodyPr/>
        <a:lstStyle/>
        <a:p>
          <a:endParaRPr lang="en-US"/>
        </a:p>
      </dgm:t>
    </dgm:pt>
    <dgm:pt modelId="{BA3AD379-876D-40DF-A866-5E3D679DE857}" type="pres">
      <dgm:prSet presAssocID="{51925D69-1492-4C92-9309-077C3B069354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AC08D-8933-4265-948E-1348173EEAA7}" type="pres">
      <dgm:prSet presAssocID="{93A4A20F-1D59-4BC3-BB19-3109693684B7}" presName="spaceBetweenRectangles" presStyleCnt="0"/>
      <dgm:spPr/>
      <dgm:t>
        <a:bodyPr/>
        <a:lstStyle/>
        <a:p>
          <a:endParaRPr lang="en-US"/>
        </a:p>
      </dgm:t>
    </dgm:pt>
    <dgm:pt modelId="{FC01C8B2-9A77-4E1E-82C3-AF6E88582973}" type="pres">
      <dgm:prSet presAssocID="{D774F392-CAA2-4307-B16E-E2FDC0C65EB4}" presName="parentLin" presStyleCnt="0"/>
      <dgm:spPr/>
    </dgm:pt>
    <dgm:pt modelId="{CBFAF015-755A-45AB-9E1A-DF30F0702FF8}" type="pres">
      <dgm:prSet presAssocID="{D774F392-CAA2-4307-B16E-E2FDC0C65EB4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767CA36F-3F13-47AA-B3B2-9410CFAE4073}" type="pres">
      <dgm:prSet presAssocID="{D774F392-CAA2-4307-B16E-E2FDC0C65EB4}" presName="parentText" presStyleLbl="node1" presStyleIdx="1" presStyleCnt="5" custScaleX="106051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B57D61-5AA3-4505-BAFB-48EE2C22A3D6}" type="pres">
      <dgm:prSet presAssocID="{D774F392-CAA2-4307-B16E-E2FDC0C65EB4}" presName="negativeSpace" presStyleCnt="0"/>
      <dgm:spPr/>
    </dgm:pt>
    <dgm:pt modelId="{AC10AF12-32CC-4141-9CCA-BFE898269448}" type="pres">
      <dgm:prSet presAssocID="{D774F392-CAA2-4307-B16E-E2FDC0C65EB4}" presName="childText" presStyleLbl="conFgAcc1" presStyleIdx="1" presStyleCnt="5">
        <dgm:presLayoutVars>
          <dgm:bulletEnabled val="1"/>
        </dgm:presLayoutVars>
      </dgm:prSet>
      <dgm:spPr/>
    </dgm:pt>
    <dgm:pt modelId="{CC5B7A3A-C00B-4D45-B001-9F9951B62B64}" type="pres">
      <dgm:prSet presAssocID="{3B9DAD55-DCF0-46A3-AFC5-CA80E0B40AEC}" presName="spaceBetweenRectangles" presStyleCnt="0"/>
      <dgm:spPr/>
    </dgm:pt>
    <dgm:pt modelId="{BF9F93C3-8DE9-41EE-AF22-3F4A2C297FAF}" type="pres">
      <dgm:prSet presAssocID="{52C94E0D-ECD6-4A62-8EC7-8D57BE6DD08D}" presName="parentLin" presStyleCnt="0"/>
      <dgm:spPr/>
      <dgm:t>
        <a:bodyPr/>
        <a:lstStyle/>
        <a:p>
          <a:endParaRPr lang="en-US"/>
        </a:p>
      </dgm:t>
    </dgm:pt>
    <dgm:pt modelId="{119347B4-980F-4725-9F5E-E67EF5329236}" type="pres">
      <dgm:prSet presAssocID="{52C94E0D-ECD6-4A62-8EC7-8D57BE6DD08D}" presName="parentLeftMargin" presStyleLbl="node1" presStyleIdx="1" presStyleCnt="5"/>
      <dgm:spPr/>
      <dgm:t>
        <a:bodyPr/>
        <a:lstStyle/>
        <a:p>
          <a:endParaRPr lang="zh-TW" altLang="en-US"/>
        </a:p>
      </dgm:t>
    </dgm:pt>
    <dgm:pt modelId="{5386200E-BEF9-456D-B5F0-AFFC24962378}" type="pres">
      <dgm:prSet presAssocID="{52C94E0D-ECD6-4A62-8EC7-8D57BE6DD08D}" presName="parentText" presStyleLbl="node1" presStyleIdx="2" presStyleCnt="5" custScaleX="105891" custLinFactX="1718" custLinFactNeighborX="100000" custLinFactNeighborY="84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B9FB7F-A083-4810-B3B1-825F66A98427}" type="pres">
      <dgm:prSet presAssocID="{52C94E0D-ECD6-4A62-8EC7-8D57BE6DD08D}" presName="negativeSpace" presStyleCnt="0"/>
      <dgm:spPr/>
      <dgm:t>
        <a:bodyPr/>
        <a:lstStyle/>
        <a:p>
          <a:endParaRPr lang="en-US"/>
        </a:p>
      </dgm:t>
    </dgm:pt>
    <dgm:pt modelId="{F505EB2C-8AD9-4FAA-B142-042391070C21}" type="pres">
      <dgm:prSet presAssocID="{52C94E0D-ECD6-4A62-8EC7-8D57BE6DD08D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211B6-C260-4600-9C75-3B7688C97F12}" type="pres">
      <dgm:prSet presAssocID="{46657B2C-1713-4B13-A615-CE63EB0275ED}" presName="spaceBetweenRectangles" presStyleCnt="0"/>
      <dgm:spPr/>
      <dgm:t>
        <a:bodyPr/>
        <a:lstStyle/>
        <a:p>
          <a:endParaRPr lang="en-US"/>
        </a:p>
      </dgm:t>
    </dgm:pt>
    <dgm:pt modelId="{CFE1A621-5D46-47E9-97EF-E19B4524B246}" type="pres">
      <dgm:prSet presAssocID="{7206C453-5853-49A2-B4CE-BC0AF1F19EBC}" presName="parentLin" presStyleCnt="0"/>
      <dgm:spPr/>
      <dgm:t>
        <a:bodyPr/>
        <a:lstStyle/>
        <a:p>
          <a:endParaRPr lang="en-US"/>
        </a:p>
      </dgm:t>
    </dgm:pt>
    <dgm:pt modelId="{775C69BE-8257-433D-B16D-32639B21CECF}" type="pres">
      <dgm:prSet presAssocID="{7206C453-5853-49A2-B4CE-BC0AF1F19EBC}" presName="parentLeftMargin" presStyleLbl="node1" presStyleIdx="2" presStyleCnt="5"/>
      <dgm:spPr/>
      <dgm:t>
        <a:bodyPr/>
        <a:lstStyle/>
        <a:p>
          <a:endParaRPr lang="zh-TW" altLang="en-US"/>
        </a:p>
      </dgm:t>
    </dgm:pt>
    <dgm:pt modelId="{CAE2487C-35F4-4CC9-85A7-352EFCE8554E}" type="pres">
      <dgm:prSet presAssocID="{7206C453-5853-49A2-B4CE-BC0AF1F19EBC}" presName="parentText" presStyleLbl="node1" presStyleIdx="3" presStyleCnt="5" custScaleX="106050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868A39-7517-4CCC-8381-C9B1836F088E}" type="pres">
      <dgm:prSet presAssocID="{7206C453-5853-49A2-B4CE-BC0AF1F19EBC}" presName="negativeSpace" presStyleCnt="0"/>
      <dgm:spPr/>
      <dgm:t>
        <a:bodyPr/>
        <a:lstStyle/>
        <a:p>
          <a:endParaRPr lang="en-US"/>
        </a:p>
      </dgm:t>
    </dgm:pt>
    <dgm:pt modelId="{AAB85C24-0390-4522-AA6F-EC7FFFC14256}" type="pres">
      <dgm:prSet presAssocID="{7206C453-5853-49A2-B4CE-BC0AF1F19EBC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6900E-C149-4CD2-9A1C-A07CEC977916}" type="pres">
      <dgm:prSet presAssocID="{CAA56964-2A25-4219-9C1F-7C8861D203CA}" presName="spaceBetweenRectangles" presStyleCnt="0"/>
      <dgm:spPr/>
    </dgm:pt>
    <dgm:pt modelId="{C4927C0F-A9DB-4C47-9730-66F6470446AF}" type="pres">
      <dgm:prSet presAssocID="{D073B34C-8675-4B3C-9B49-98016559AD41}" presName="parentLin" presStyleCnt="0"/>
      <dgm:spPr/>
    </dgm:pt>
    <dgm:pt modelId="{E5682644-6B14-4427-BEB9-4826C68558E0}" type="pres">
      <dgm:prSet presAssocID="{D073B34C-8675-4B3C-9B49-98016559AD41}" presName="parentLeftMargin" presStyleLbl="node1" presStyleIdx="3" presStyleCnt="5"/>
      <dgm:spPr/>
      <dgm:t>
        <a:bodyPr/>
        <a:lstStyle/>
        <a:p>
          <a:endParaRPr lang="zh-TW" altLang="en-US"/>
        </a:p>
      </dgm:t>
    </dgm:pt>
    <dgm:pt modelId="{6540A538-7E35-45A9-96E7-0EEA242A5193}" type="pres">
      <dgm:prSet presAssocID="{D073B34C-8675-4B3C-9B49-98016559AD41}" presName="parentText" presStyleLbl="node1" presStyleIdx="4" presStyleCnt="5" custScaleX="106337" custLinFactX="2632" custLinFactNeighborX="100000" custLinFactNeighborY="489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1B3B29-FFB0-4065-B511-0E38F4CB16A3}" type="pres">
      <dgm:prSet presAssocID="{D073B34C-8675-4B3C-9B49-98016559AD41}" presName="negativeSpace" presStyleCnt="0"/>
      <dgm:spPr/>
    </dgm:pt>
    <dgm:pt modelId="{42A927A8-8EE1-4A8A-93CB-229E8A2753F0}" type="pres">
      <dgm:prSet presAssocID="{D073B34C-8675-4B3C-9B49-98016559AD41}" presName="childText" presStyleLbl="conFgAcc1" presStyleIdx="4" presStyleCnt="5" custLinFactNeighborX="749" custLinFactNeighborY="1271">
        <dgm:presLayoutVars>
          <dgm:bulletEnabled val="1"/>
        </dgm:presLayoutVars>
      </dgm:prSet>
      <dgm:spPr/>
    </dgm:pt>
  </dgm:ptLst>
  <dgm:cxnLst>
    <dgm:cxn modelId="{E5FCFE5E-9298-46CF-8A20-AB4E6D05F1F1}" type="presOf" srcId="{D774F392-CAA2-4307-B16E-E2FDC0C65EB4}" destId="{CBFAF015-755A-45AB-9E1A-DF30F0702FF8}" srcOrd="0" destOrd="0" presId="urn:microsoft.com/office/officeart/2005/8/layout/list1"/>
    <dgm:cxn modelId="{BC013405-D4E7-4EBF-8137-B59A5EB7CC13}" type="presOf" srcId="{52C94E0D-ECD6-4A62-8EC7-8D57BE6DD08D}" destId="{5386200E-BEF9-456D-B5F0-AFFC24962378}" srcOrd="1" destOrd="0" presId="urn:microsoft.com/office/officeart/2005/8/layout/list1"/>
    <dgm:cxn modelId="{A0602652-9729-4E44-8160-BD80FDEF0FF0}" type="presOf" srcId="{7206C453-5853-49A2-B4CE-BC0AF1F19EBC}" destId="{CAE2487C-35F4-4CC9-85A7-352EFCE8554E}" srcOrd="1" destOrd="0" presId="urn:microsoft.com/office/officeart/2005/8/layout/list1"/>
    <dgm:cxn modelId="{EF78E57C-6110-4E29-8395-0BC427FD2E08}" type="presOf" srcId="{D073B34C-8675-4B3C-9B49-98016559AD41}" destId="{E5682644-6B14-4427-BEB9-4826C68558E0}" srcOrd="0" destOrd="0" presId="urn:microsoft.com/office/officeart/2005/8/layout/list1"/>
    <dgm:cxn modelId="{DEA0CE32-D86D-4515-BF6D-59260A0FD055}" srcId="{88DFD4EB-2AE6-4BA4-907C-476E43170779}" destId="{D774F392-CAA2-4307-B16E-E2FDC0C65EB4}" srcOrd="1" destOrd="0" parTransId="{A30A0674-3D81-44A1-A485-886E18BD97C0}" sibTransId="{3B9DAD55-DCF0-46A3-AFC5-CA80E0B40AEC}"/>
    <dgm:cxn modelId="{429CA67B-BBAD-4D24-AF16-6768034BB2E3}" srcId="{88DFD4EB-2AE6-4BA4-907C-476E43170779}" destId="{51925D69-1492-4C92-9309-077C3B069354}" srcOrd="0" destOrd="0" parTransId="{791EA9DA-9DBF-4457-9182-8D8CC3CD03A6}" sibTransId="{93A4A20F-1D59-4BC3-BB19-3109693684B7}"/>
    <dgm:cxn modelId="{9C910F61-210B-44D1-BC94-CA6D26F7470C}" srcId="{88DFD4EB-2AE6-4BA4-907C-476E43170779}" destId="{52C94E0D-ECD6-4A62-8EC7-8D57BE6DD08D}" srcOrd="2" destOrd="0" parTransId="{67FCA06C-9A4E-4730-ACCA-F5584F9778E0}" sibTransId="{46657B2C-1713-4B13-A615-CE63EB0275ED}"/>
    <dgm:cxn modelId="{D5C1966E-D5F3-45CB-AD2F-BB7085EDAE44}" srcId="{88DFD4EB-2AE6-4BA4-907C-476E43170779}" destId="{D073B34C-8675-4B3C-9B49-98016559AD41}" srcOrd="4" destOrd="0" parTransId="{0555A4F8-6D51-4A43-8ECF-11539FD4D473}" sibTransId="{1E56420F-464F-49D8-8E7D-5536F39436DE}"/>
    <dgm:cxn modelId="{0FC98396-A800-4203-8A77-3D1E535CB071}" type="presOf" srcId="{51925D69-1492-4C92-9309-077C3B069354}" destId="{3245F134-45A7-4EB3-B67C-6F1388038A7C}" srcOrd="0" destOrd="0" presId="urn:microsoft.com/office/officeart/2005/8/layout/list1"/>
    <dgm:cxn modelId="{EA0F3840-4ADA-4B4D-A605-89A5F3060B76}" srcId="{88DFD4EB-2AE6-4BA4-907C-476E43170779}" destId="{7206C453-5853-49A2-B4CE-BC0AF1F19EBC}" srcOrd="3" destOrd="0" parTransId="{CA410F31-E04A-4775-9110-2A94FA2550F0}" sibTransId="{CAA56964-2A25-4219-9C1F-7C8861D203CA}"/>
    <dgm:cxn modelId="{67707F42-64A1-4ACE-9FD6-1EC23A13A267}" type="presOf" srcId="{52C94E0D-ECD6-4A62-8EC7-8D57BE6DD08D}" destId="{119347B4-980F-4725-9F5E-E67EF5329236}" srcOrd="0" destOrd="0" presId="urn:microsoft.com/office/officeart/2005/8/layout/list1"/>
    <dgm:cxn modelId="{E650C48F-2F79-421A-8074-845F47EE54B4}" type="presOf" srcId="{D073B34C-8675-4B3C-9B49-98016559AD41}" destId="{6540A538-7E35-45A9-96E7-0EEA242A5193}" srcOrd="1" destOrd="0" presId="urn:microsoft.com/office/officeart/2005/8/layout/list1"/>
    <dgm:cxn modelId="{9D0E54BA-D9CD-41A7-947D-01042C39E28D}" type="presOf" srcId="{7206C453-5853-49A2-B4CE-BC0AF1F19EBC}" destId="{775C69BE-8257-433D-B16D-32639B21CECF}" srcOrd="0" destOrd="0" presId="urn:microsoft.com/office/officeart/2005/8/layout/list1"/>
    <dgm:cxn modelId="{114E7B09-8A6D-40B4-A42A-AF20FD2096B8}" type="presOf" srcId="{D774F392-CAA2-4307-B16E-E2FDC0C65EB4}" destId="{767CA36F-3F13-47AA-B3B2-9410CFAE4073}" srcOrd="1" destOrd="0" presId="urn:microsoft.com/office/officeart/2005/8/layout/list1"/>
    <dgm:cxn modelId="{6212403B-086D-4602-9E94-3CECD14B1715}" type="presOf" srcId="{88DFD4EB-2AE6-4BA4-907C-476E43170779}" destId="{DDA830DC-5021-4D33-9925-8B0CD258A83B}" srcOrd="0" destOrd="0" presId="urn:microsoft.com/office/officeart/2005/8/layout/list1"/>
    <dgm:cxn modelId="{1E8E8374-6A90-453C-986D-46639894B9F4}" type="presOf" srcId="{51925D69-1492-4C92-9309-077C3B069354}" destId="{D1E9D5CE-1E58-4FDF-BEFD-965EBBB95DE6}" srcOrd="1" destOrd="0" presId="urn:microsoft.com/office/officeart/2005/8/layout/list1"/>
    <dgm:cxn modelId="{044D78B2-D08D-4BA5-A375-96C0D18B1E41}" type="presParOf" srcId="{DDA830DC-5021-4D33-9925-8B0CD258A83B}" destId="{5CFA807E-A292-4C18-B4BE-6661487CD21D}" srcOrd="0" destOrd="0" presId="urn:microsoft.com/office/officeart/2005/8/layout/list1"/>
    <dgm:cxn modelId="{0EC8DEC1-6A1F-4528-B85A-185B7EE83F3D}" type="presParOf" srcId="{5CFA807E-A292-4C18-B4BE-6661487CD21D}" destId="{3245F134-45A7-4EB3-B67C-6F1388038A7C}" srcOrd="0" destOrd="0" presId="urn:microsoft.com/office/officeart/2005/8/layout/list1"/>
    <dgm:cxn modelId="{65B98893-724D-4040-9D63-95A921794E93}" type="presParOf" srcId="{5CFA807E-A292-4C18-B4BE-6661487CD21D}" destId="{D1E9D5CE-1E58-4FDF-BEFD-965EBBB95DE6}" srcOrd="1" destOrd="0" presId="urn:microsoft.com/office/officeart/2005/8/layout/list1"/>
    <dgm:cxn modelId="{607C5E59-E136-45F8-B356-755C9F7C63F0}" type="presParOf" srcId="{DDA830DC-5021-4D33-9925-8B0CD258A83B}" destId="{6CCB954F-3B05-467B-BCFF-08A4C25D7774}" srcOrd="1" destOrd="0" presId="urn:microsoft.com/office/officeart/2005/8/layout/list1"/>
    <dgm:cxn modelId="{6F5D586B-4234-4540-9E1E-4453E52D5E88}" type="presParOf" srcId="{DDA830DC-5021-4D33-9925-8B0CD258A83B}" destId="{BA3AD379-876D-40DF-A866-5E3D679DE857}" srcOrd="2" destOrd="0" presId="urn:microsoft.com/office/officeart/2005/8/layout/list1"/>
    <dgm:cxn modelId="{4D8791F7-27DF-431F-81AD-85723359F0F5}" type="presParOf" srcId="{DDA830DC-5021-4D33-9925-8B0CD258A83B}" destId="{80EAC08D-8933-4265-948E-1348173EEAA7}" srcOrd="3" destOrd="0" presId="urn:microsoft.com/office/officeart/2005/8/layout/list1"/>
    <dgm:cxn modelId="{7DB31C08-886F-4CC1-913A-BB552B338F98}" type="presParOf" srcId="{DDA830DC-5021-4D33-9925-8B0CD258A83B}" destId="{FC01C8B2-9A77-4E1E-82C3-AF6E88582973}" srcOrd="4" destOrd="0" presId="urn:microsoft.com/office/officeart/2005/8/layout/list1"/>
    <dgm:cxn modelId="{F08E628C-B6B1-4F6E-BBB0-22F54E361FBD}" type="presParOf" srcId="{FC01C8B2-9A77-4E1E-82C3-AF6E88582973}" destId="{CBFAF015-755A-45AB-9E1A-DF30F0702FF8}" srcOrd="0" destOrd="0" presId="urn:microsoft.com/office/officeart/2005/8/layout/list1"/>
    <dgm:cxn modelId="{A04C265E-00F1-421B-8CCD-BC0E6F23562D}" type="presParOf" srcId="{FC01C8B2-9A77-4E1E-82C3-AF6E88582973}" destId="{767CA36F-3F13-47AA-B3B2-9410CFAE4073}" srcOrd="1" destOrd="0" presId="urn:microsoft.com/office/officeart/2005/8/layout/list1"/>
    <dgm:cxn modelId="{38D7C850-50AE-437F-AFAE-275A6DED170F}" type="presParOf" srcId="{DDA830DC-5021-4D33-9925-8B0CD258A83B}" destId="{0BB57D61-5AA3-4505-BAFB-48EE2C22A3D6}" srcOrd="5" destOrd="0" presId="urn:microsoft.com/office/officeart/2005/8/layout/list1"/>
    <dgm:cxn modelId="{316733ED-25FF-4FBC-92D0-3FC4FBEEA3D4}" type="presParOf" srcId="{DDA830DC-5021-4D33-9925-8B0CD258A83B}" destId="{AC10AF12-32CC-4141-9CCA-BFE898269448}" srcOrd="6" destOrd="0" presId="urn:microsoft.com/office/officeart/2005/8/layout/list1"/>
    <dgm:cxn modelId="{E810E509-4FD9-4D48-B4CF-34411E9DBDA6}" type="presParOf" srcId="{DDA830DC-5021-4D33-9925-8B0CD258A83B}" destId="{CC5B7A3A-C00B-4D45-B001-9F9951B62B64}" srcOrd="7" destOrd="0" presId="urn:microsoft.com/office/officeart/2005/8/layout/list1"/>
    <dgm:cxn modelId="{0CB05656-8147-4584-A7FB-B5EC21408FBB}" type="presParOf" srcId="{DDA830DC-5021-4D33-9925-8B0CD258A83B}" destId="{BF9F93C3-8DE9-41EE-AF22-3F4A2C297FAF}" srcOrd="8" destOrd="0" presId="urn:microsoft.com/office/officeart/2005/8/layout/list1"/>
    <dgm:cxn modelId="{9BDBB31E-0229-4B6C-B34B-C94CE54E4C9F}" type="presParOf" srcId="{BF9F93C3-8DE9-41EE-AF22-3F4A2C297FAF}" destId="{119347B4-980F-4725-9F5E-E67EF5329236}" srcOrd="0" destOrd="0" presId="urn:microsoft.com/office/officeart/2005/8/layout/list1"/>
    <dgm:cxn modelId="{90CA6534-4B55-4B94-A7A1-B3EA5C96B8D1}" type="presParOf" srcId="{BF9F93C3-8DE9-41EE-AF22-3F4A2C297FAF}" destId="{5386200E-BEF9-456D-B5F0-AFFC24962378}" srcOrd="1" destOrd="0" presId="urn:microsoft.com/office/officeart/2005/8/layout/list1"/>
    <dgm:cxn modelId="{DD8526B0-1CF5-4FCF-A71C-5C4A479ADEA2}" type="presParOf" srcId="{DDA830DC-5021-4D33-9925-8B0CD258A83B}" destId="{5AB9FB7F-A083-4810-B3B1-825F66A98427}" srcOrd="9" destOrd="0" presId="urn:microsoft.com/office/officeart/2005/8/layout/list1"/>
    <dgm:cxn modelId="{42F9FB70-AA33-41AA-B88A-13CB117BB5EC}" type="presParOf" srcId="{DDA830DC-5021-4D33-9925-8B0CD258A83B}" destId="{F505EB2C-8AD9-4FAA-B142-042391070C21}" srcOrd="10" destOrd="0" presId="urn:microsoft.com/office/officeart/2005/8/layout/list1"/>
    <dgm:cxn modelId="{42907353-0A69-4BEC-B77A-782E03B6EE22}" type="presParOf" srcId="{DDA830DC-5021-4D33-9925-8B0CD258A83B}" destId="{7E5211B6-C260-4600-9C75-3B7688C97F12}" srcOrd="11" destOrd="0" presId="urn:microsoft.com/office/officeart/2005/8/layout/list1"/>
    <dgm:cxn modelId="{0ACB9B98-0DDC-456D-A40E-DB385A98777F}" type="presParOf" srcId="{DDA830DC-5021-4D33-9925-8B0CD258A83B}" destId="{CFE1A621-5D46-47E9-97EF-E19B4524B246}" srcOrd="12" destOrd="0" presId="urn:microsoft.com/office/officeart/2005/8/layout/list1"/>
    <dgm:cxn modelId="{370DB208-FCC4-4054-B5DB-0F8ADD763826}" type="presParOf" srcId="{CFE1A621-5D46-47E9-97EF-E19B4524B246}" destId="{775C69BE-8257-433D-B16D-32639B21CECF}" srcOrd="0" destOrd="0" presId="urn:microsoft.com/office/officeart/2005/8/layout/list1"/>
    <dgm:cxn modelId="{0C81E082-28F1-4336-9CEB-4B4B546F7788}" type="presParOf" srcId="{CFE1A621-5D46-47E9-97EF-E19B4524B246}" destId="{CAE2487C-35F4-4CC9-85A7-352EFCE8554E}" srcOrd="1" destOrd="0" presId="urn:microsoft.com/office/officeart/2005/8/layout/list1"/>
    <dgm:cxn modelId="{79D85FBB-DE47-46A8-9513-5B6306076A9A}" type="presParOf" srcId="{DDA830DC-5021-4D33-9925-8B0CD258A83B}" destId="{58868A39-7517-4CCC-8381-C9B1836F088E}" srcOrd="13" destOrd="0" presId="urn:microsoft.com/office/officeart/2005/8/layout/list1"/>
    <dgm:cxn modelId="{A139FF3A-7D04-48ED-9EF5-1D2B02803F35}" type="presParOf" srcId="{DDA830DC-5021-4D33-9925-8B0CD258A83B}" destId="{AAB85C24-0390-4522-AA6F-EC7FFFC14256}" srcOrd="14" destOrd="0" presId="urn:microsoft.com/office/officeart/2005/8/layout/list1"/>
    <dgm:cxn modelId="{30279938-9432-49F1-986B-535260B2AF96}" type="presParOf" srcId="{DDA830DC-5021-4D33-9925-8B0CD258A83B}" destId="{2A26900E-C149-4CD2-9A1C-A07CEC977916}" srcOrd="15" destOrd="0" presId="urn:microsoft.com/office/officeart/2005/8/layout/list1"/>
    <dgm:cxn modelId="{465C00AB-22AE-44D4-B976-9F46FF6D71B3}" type="presParOf" srcId="{DDA830DC-5021-4D33-9925-8B0CD258A83B}" destId="{C4927C0F-A9DB-4C47-9730-66F6470446AF}" srcOrd="16" destOrd="0" presId="urn:microsoft.com/office/officeart/2005/8/layout/list1"/>
    <dgm:cxn modelId="{EAC02F69-6817-4D5B-BC26-898879F20DB6}" type="presParOf" srcId="{C4927C0F-A9DB-4C47-9730-66F6470446AF}" destId="{E5682644-6B14-4427-BEB9-4826C68558E0}" srcOrd="0" destOrd="0" presId="urn:microsoft.com/office/officeart/2005/8/layout/list1"/>
    <dgm:cxn modelId="{307A205C-E6D0-4CBD-9DE0-967FA699ADAE}" type="presParOf" srcId="{C4927C0F-A9DB-4C47-9730-66F6470446AF}" destId="{6540A538-7E35-45A9-96E7-0EEA242A5193}" srcOrd="1" destOrd="0" presId="urn:microsoft.com/office/officeart/2005/8/layout/list1"/>
    <dgm:cxn modelId="{3B6223FE-1668-4839-B38E-5848EEA5EE78}" type="presParOf" srcId="{DDA830DC-5021-4D33-9925-8B0CD258A83B}" destId="{551B3B29-FFB0-4065-B511-0E38F4CB16A3}" srcOrd="17" destOrd="0" presId="urn:microsoft.com/office/officeart/2005/8/layout/list1"/>
    <dgm:cxn modelId="{3AD4D77B-2F85-4F93-944F-CB2558044043}" type="presParOf" srcId="{DDA830DC-5021-4D33-9925-8B0CD258A83B}" destId="{42A927A8-8EE1-4A8A-93CB-229E8A2753F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EE465B-7E8C-4137-BAD2-B69B91164454}" type="doc">
      <dgm:prSet loTypeId="urn:microsoft.com/office/officeart/2005/8/layout/hierarchy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A69393-0375-4195-9557-A871D0BE0E87}">
      <dgm:prSet phldrT="[Text]" custT="1"/>
      <dgm:spPr/>
      <dgm:t>
        <a:bodyPr/>
        <a:lstStyle/>
        <a:p>
          <a:r>
            <a:rPr kumimoji="1" lang="zh-TW" altLang="en-US" sz="3200" b="1" u="none" dirty="0" smtClean="0"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「先賣後買現股當沖」</a:t>
          </a:r>
        </a:p>
        <a:p>
          <a:r>
            <a:rPr kumimoji="1" lang="zh-TW" altLang="en-US" sz="3200" b="1" u="none" dirty="0" smtClean="0"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開放措施</a:t>
          </a:r>
          <a:endParaRPr kumimoji="1" lang="en-US" altLang="zh-TW" sz="3200" b="1" u="none" dirty="0" smtClean="0"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endParaRPr>
        </a:p>
      </dgm:t>
    </dgm:pt>
    <dgm:pt modelId="{F5F7C98D-D062-4C67-8070-4C12F40A9A43}" type="parTrans" cxnId="{BF3A587A-64CF-4033-8738-CEBC5AC89CEC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39776683-014D-4DDA-9E0F-8D42275DB7B0}" type="sibTrans" cxnId="{BF3A587A-64CF-4033-8738-CEBC5AC89CEC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EA6B2592-3DD3-484C-A5B2-5AF59A573F72}">
      <dgm:prSet phldrT="[Text]" custT="1"/>
      <dgm:spPr/>
      <dgm:t>
        <a:bodyPr/>
        <a:lstStyle/>
        <a:p>
          <a:r>
            <a:rPr lang="zh-TW" sz="2400" b="1" dirty="0" smtClean="0">
              <a:latin typeface="標楷體" pitchFamily="65" charset="-120"/>
              <a:ea typeface="標楷體" pitchFamily="65" charset="-120"/>
            </a:rPr>
            <a:t>現股當沖</a:t>
          </a:r>
          <a:r>
            <a:rPr lang="en-US" altLang="zh-TW" sz="2400" b="1" dirty="0" smtClean="0">
              <a:latin typeface="標楷體" pitchFamily="65" charset="-120"/>
              <a:ea typeface="標楷體" pitchFamily="65" charset="-120"/>
            </a:rPr>
            <a:t>        </a:t>
          </a:r>
          <a:r>
            <a:rPr lang="zh-TW" sz="2400" b="1" dirty="0" smtClean="0">
              <a:latin typeface="標楷體" pitchFamily="65" charset="-120"/>
              <a:ea typeface="標楷體" pitchFamily="65" charset="-120"/>
            </a:rPr>
            <a:t>交易型態</a:t>
          </a:r>
          <a:endParaRPr lang="en-US" sz="2400" b="1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gm:t>
    </dgm:pt>
    <dgm:pt modelId="{70CAD874-A2EC-471F-B52D-E2BA2D61143E}" type="parTrans" cxnId="{B84BB8F8-077B-4449-8E3B-E3464C76D321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5D587B28-D5CB-4F2D-8129-250AD589CC61}" type="sibTrans" cxnId="{B84BB8F8-077B-4449-8E3B-E3464C76D321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B68F101C-73E1-46BA-9299-EB469DA1B5AD}">
      <dgm:prSet phldrT="[Text]" custT="1"/>
      <dgm:spPr/>
      <dgm:t>
        <a:bodyPr/>
        <a:lstStyle/>
        <a:p>
          <a:pPr algn="ctr"/>
          <a:r>
            <a:rPr lang="zh-TW" sz="2400" b="1" dirty="0" smtClean="0">
              <a:latin typeface="標楷體" pitchFamily="65" charset="-120"/>
              <a:ea typeface="標楷體" pitchFamily="65" charset="-120"/>
            </a:rPr>
            <a:t>應付當沖券差申報平台</a:t>
          </a:r>
          <a:endParaRPr 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3FB2B3F4-1618-4489-A232-737B771668C0}" type="parTrans" cxnId="{AD75472B-4671-4BDC-8D10-3D8A564A424C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C881929D-9064-4C54-84CB-00A3B8020EB9}" type="sibTrans" cxnId="{AD75472B-4671-4BDC-8D10-3D8A564A424C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F97EEC4B-A3A9-4005-8ACE-898AE0EE334E}">
      <dgm:prSet custT="1"/>
      <dgm:spPr/>
      <dgm:t>
        <a:bodyPr/>
        <a:lstStyle/>
        <a:p>
          <a:r>
            <a:rPr lang="zh-TW" sz="2400" b="1" u="none" dirty="0" smtClean="0">
              <a:latin typeface="標楷體" pitchFamily="65" charset="-120"/>
              <a:ea typeface="標楷體" pitchFamily="65" charset="-120"/>
            </a:rPr>
            <a:t>證金</a:t>
          </a:r>
          <a:r>
            <a:rPr lang="zh-TW" altLang="en-US" sz="2400" b="1" u="none" dirty="0" smtClean="0">
              <a:latin typeface="標楷體" pitchFamily="65" charset="-120"/>
              <a:ea typeface="標楷體" pitchFamily="65" charset="-120"/>
            </a:rPr>
            <a:t>當沖        代</a:t>
          </a:r>
          <a:r>
            <a:rPr lang="zh-TW" sz="2400" b="1" u="none" dirty="0" smtClean="0">
              <a:latin typeface="標楷體" pitchFamily="65" charset="-120"/>
              <a:ea typeface="標楷體" pitchFamily="65" charset="-120"/>
            </a:rPr>
            <a:t>標議借</a:t>
          </a:r>
          <a:endParaRPr lang="en-US" altLang="zh-TW" sz="2400" b="1" u="none" dirty="0" smtClean="0">
            <a:latin typeface="標楷體" pitchFamily="65" charset="-120"/>
            <a:ea typeface="標楷體" pitchFamily="65" charset="-120"/>
          </a:endParaRPr>
        </a:p>
      </dgm:t>
    </dgm:pt>
    <dgm:pt modelId="{E9AE8B05-D6FB-4467-829D-B8A3662534EA}" type="parTrans" cxnId="{7D974333-B2B9-4FE4-9501-5E4D3345150A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3432FA43-4761-40BC-A174-18AFDBC0DF7A}" type="sibTrans" cxnId="{7D974333-B2B9-4FE4-9501-5E4D3345150A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863404B0-10CD-42A9-94C8-29C0F4662101}" type="pres">
      <dgm:prSet presAssocID="{9CEE465B-7E8C-4137-BAD2-B69B9116445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55A18E-AEB5-4AF9-8C17-C8034198074F}" type="pres">
      <dgm:prSet presAssocID="{44A69393-0375-4195-9557-A871D0BE0E87}" presName="hierRoot1" presStyleCnt="0"/>
      <dgm:spPr/>
    </dgm:pt>
    <dgm:pt modelId="{7B944CFE-608B-48CF-87BB-E136CEED8A94}" type="pres">
      <dgm:prSet presAssocID="{44A69393-0375-4195-9557-A871D0BE0E87}" presName="composite" presStyleCnt="0"/>
      <dgm:spPr/>
    </dgm:pt>
    <dgm:pt modelId="{0473E56A-FC33-401F-8C40-D2FB738A06B2}" type="pres">
      <dgm:prSet presAssocID="{44A69393-0375-4195-9557-A871D0BE0E87}" presName="background" presStyleLbl="node0" presStyleIdx="0" presStyleCnt="1"/>
      <dgm:spPr/>
    </dgm:pt>
    <dgm:pt modelId="{F472F766-9426-4380-AC21-B389E21218B2}" type="pres">
      <dgm:prSet presAssocID="{44A69393-0375-4195-9557-A871D0BE0E87}" presName="text" presStyleLbl="fgAcc0" presStyleIdx="0" presStyleCnt="1" custScaleX="182223" custScaleY="113469" custLinFactNeighborY="-287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45CCD3-EF16-4F97-96BC-DF0329E8594C}" type="pres">
      <dgm:prSet presAssocID="{44A69393-0375-4195-9557-A871D0BE0E87}" presName="hierChild2" presStyleCnt="0"/>
      <dgm:spPr/>
    </dgm:pt>
    <dgm:pt modelId="{BC046795-53CC-4812-A3AF-477DC077CBB4}" type="pres">
      <dgm:prSet presAssocID="{70CAD874-A2EC-471F-B52D-E2BA2D61143E}" presName="Name10" presStyleLbl="parChTrans1D2" presStyleIdx="0" presStyleCnt="3"/>
      <dgm:spPr/>
      <dgm:t>
        <a:bodyPr/>
        <a:lstStyle/>
        <a:p>
          <a:endParaRPr lang="en-US"/>
        </a:p>
      </dgm:t>
    </dgm:pt>
    <dgm:pt modelId="{E9EA56B8-007F-472E-A189-8375FCD0CA67}" type="pres">
      <dgm:prSet presAssocID="{EA6B2592-3DD3-484C-A5B2-5AF59A573F72}" presName="hierRoot2" presStyleCnt="0"/>
      <dgm:spPr/>
    </dgm:pt>
    <dgm:pt modelId="{7C2D2304-3152-4AB0-BA5F-DFA8872F1671}" type="pres">
      <dgm:prSet presAssocID="{EA6B2592-3DD3-484C-A5B2-5AF59A573F72}" presName="composite2" presStyleCnt="0"/>
      <dgm:spPr/>
    </dgm:pt>
    <dgm:pt modelId="{00B942B3-C5DC-472C-9F89-9A87301FCF90}" type="pres">
      <dgm:prSet presAssocID="{EA6B2592-3DD3-484C-A5B2-5AF59A573F72}" presName="background2" presStyleLbl="node2" presStyleIdx="0" presStyleCnt="3"/>
      <dgm:spPr/>
    </dgm:pt>
    <dgm:pt modelId="{1846C556-C3E9-4C21-9A7B-D46667903D88}" type="pres">
      <dgm:prSet presAssocID="{EA6B2592-3DD3-484C-A5B2-5AF59A573F72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D7FED4-05FE-4A74-8CEE-4763F9FFAF31}" type="pres">
      <dgm:prSet presAssocID="{EA6B2592-3DD3-484C-A5B2-5AF59A573F72}" presName="hierChild3" presStyleCnt="0"/>
      <dgm:spPr/>
    </dgm:pt>
    <dgm:pt modelId="{5B8D48BB-D371-41F4-9A99-14D5E8D990CF}" type="pres">
      <dgm:prSet presAssocID="{3FB2B3F4-1618-4489-A232-737B771668C0}" presName="Name10" presStyleLbl="parChTrans1D2" presStyleIdx="1" presStyleCnt="3"/>
      <dgm:spPr/>
      <dgm:t>
        <a:bodyPr/>
        <a:lstStyle/>
        <a:p>
          <a:endParaRPr lang="en-US"/>
        </a:p>
      </dgm:t>
    </dgm:pt>
    <dgm:pt modelId="{655313E4-833B-4D4A-A374-D8345010EF61}" type="pres">
      <dgm:prSet presAssocID="{B68F101C-73E1-46BA-9299-EB469DA1B5AD}" presName="hierRoot2" presStyleCnt="0"/>
      <dgm:spPr/>
    </dgm:pt>
    <dgm:pt modelId="{7D80AFB3-4E40-49A7-9244-3C15196A80FE}" type="pres">
      <dgm:prSet presAssocID="{B68F101C-73E1-46BA-9299-EB469DA1B5AD}" presName="composite2" presStyleCnt="0"/>
      <dgm:spPr/>
    </dgm:pt>
    <dgm:pt modelId="{523D056A-BF51-4F38-B75A-E9A1AB3C2443}" type="pres">
      <dgm:prSet presAssocID="{B68F101C-73E1-46BA-9299-EB469DA1B5AD}" presName="background2" presStyleLbl="node2" presStyleIdx="1" presStyleCnt="3"/>
      <dgm:spPr/>
    </dgm:pt>
    <dgm:pt modelId="{AB4A7E3C-3FE1-4E04-8ECD-5EE53C0475B8}" type="pres">
      <dgm:prSet presAssocID="{B68F101C-73E1-46BA-9299-EB469DA1B5AD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F1D667-7825-4E24-A599-E29162676B1A}" type="pres">
      <dgm:prSet presAssocID="{B68F101C-73E1-46BA-9299-EB469DA1B5AD}" presName="hierChild3" presStyleCnt="0"/>
      <dgm:spPr/>
    </dgm:pt>
    <dgm:pt modelId="{23B5BC5B-C448-4D67-BF5C-D422A9AE11EC}" type="pres">
      <dgm:prSet presAssocID="{E9AE8B05-D6FB-4467-829D-B8A3662534EA}" presName="Name10" presStyleLbl="parChTrans1D2" presStyleIdx="2" presStyleCnt="3"/>
      <dgm:spPr/>
      <dgm:t>
        <a:bodyPr/>
        <a:lstStyle/>
        <a:p>
          <a:endParaRPr lang="zh-TW" altLang="en-US"/>
        </a:p>
      </dgm:t>
    </dgm:pt>
    <dgm:pt modelId="{B7C61B45-F02D-4C52-9D64-0940A9286136}" type="pres">
      <dgm:prSet presAssocID="{F97EEC4B-A3A9-4005-8ACE-898AE0EE334E}" presName="hierRoot2" presStyleCnt="0"/>
      <dgm:spPr/>
    </dgm:pt>
    <dgm:pt modelId="{828EE023-47DB-4C81-95C4-2AE2EB8A4729}" type="pres">
      <dgm:prSet presAssocID="{F97EEC4B-A3A9-4005-8ACE-898AE0EE334E}" presName="composite2" presStyleCnt="0"/>
      <dgm:spPr/>
    </dgm:pt>
    <dgm:pt modelId="{4FC4778B-DDBD-4898-9058-42E5FEA8938D}" type="pres">
      <dgm:prSet presAssocID="{F97EEC4B-A3A9-4005-8ACE-898AE0EE334E}" presName="background2" presStyleLbl="node2" presStyleIdx="2" presStyleCnt="3"/>
      <dgm:spPr/>
    </dgm:pt>
    <dgm:pt modelId="{3F075403-94A0-452B-BBF4-6FDD689E49CE}" type="pres">
      <dgm:prSet presAssocID="{F97EEC4B-A3A9-4005-8ACE-898AE0EE334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26D2A85-7581-458D-9458-5FE563CC05A2}" type="pres">
      <dgm:prSet presAssocID="{F97EEC4B-A3A9-4005-8ACE-898AE0EE334E}" presName="hierChild3" presStyleCnt="0"/>
      <dgm:spPr/>
    </dgm:pt>
  </dgm:ptLst>
  <dgm:cxnLst>
    <dgm:cxn modelId="{05D1E49A-E779-1748-BFFF-538C6E8AF731}" type="presOf" srcId="{9CEE465B-7E8C-4137-BAD2-B69B91164454}" destId="{863404B0-10CD-42A9-94C8-29C0F4662101}" srcOrd="0" destOrd="0" presId="urn:microsoft.com/office/officeart/2005/8/layout/hierarchy1"/>
    <dgm:cxn modelId="{AD75472B-4671-4BDC-8D10-3D8A564A424C}" srcId="{44A69393-0375-4195-9557-A871D0BE0E87}" destId="{B68F101C-73E1-46BA-9299-EB469DA1B5AD}" srcOrd="1" destOrd="0" parTransId="{3FB2B3F4-1618-4489-A232-737B771668C0}" sibTransId="{C881929D-9064-4C54-84CB-00A3B8020EB9}"/>
    <dgm:cxn modelId="{54D95048-828B-4D4E-A7CE-E95F41AC1986}" type="presOf" srcId="{B68F101C-73E1-46BA-9299-EB469DA1B5AD}" destId="{AB4A7E3C-3FE1-4E04-8ECD-5EE53C0475B8}" srcOrd="0" destOrd="0" presId="urn:microsoft.com/office/officeart/2005/8/layout/hierarchy1"/>
    <dgm:cxn modelId="{BF3A587A-64CF-4033-8738-CEBC5AC89CEC}" srcId="{9CEE465B-7E8C-4137-BAD2-B69B91164454}" destId="{44A69393-0375-4195-9557-A871D0BE0E87}" srcOrd="0" destOrd="0" parTransId="{F5F7C98D-D062-4C67-8070-4C12F40A9A43}" sibTransId="{39776683-014D-4DDA-9E0F-8D42275DB7B0}"/>
    <dgm:cxn modelId="{223A9630-B00E-4B40-8777-59E9B03FC9D8}" type="presOf" srcId="{F97EEC4B-A3A9-4005-8ACE-898AE0EE334E}" destId="{3F075403-94A0-452B-BBF4-6FDD689E49CE}" srcOrd="0" destOrd="0" presId="urn:microsoft.com/office/officeart/2005/8/layout/hierarchy1"/>
    <dgm:cxn modelId="{FF27E581-4EE7-A24B-86AE-68CB8C73990E}" type="presOf" srcId="{3FB2B3F4-1618-4489-A232-737B771668C0}" destId="{5B8D48BB-D371-41F4-9A99-14D5E8D990CF}" srcOrd="0" destOrd="0" presId="urn:microsoft.com/office/officeart/2005/8/layout/hierarchy1"/>
    <dgm:cxn modelId="{7D974333-B2B9-4FE4-9501-5E4D3345150A}" srcId="{44A69393-0375-4195-9557-A871D0BE0E87}" destId="{F97EEC4B-A3A9-4005-8ACE-898AE0EE334E}" srcOrd="2" destOrd="0" parTransId="{E9AE8B05-D6FB-4467-829D-B8A3662534EA}" sibTransId="{3432FA43-4761-40BC-A174-18AFDBC0DF7A}"/>
    <dgm:cxn modelId="{C4ECD37F-6F08-344D-B35C-A04CBBC70861}" type="presOf" srcId="{EA6B2592-3DD3-484C-A5B2-5AF59A573F72}" destId="{1846C556-C3E9-4C21-9A7B-D46667903D88}" srcOrd="0" destOrd="0" presId="urn:microsoft.com/office/officeart/2005/8/layout/hierarchy1"/>
    <dgm:cxn modelId="{B84BB8F8-077B-4449-8E3B-E3464C76D321}" srcId="{44A69393-0375-4195-9557-A871D0BE0E87}" destId="{EA6B2592-3DD3-484C-A5B2-5AF59A573F72}" srcOrd="0" destOrd="0" parTransId="{70CAD874-A2EC-471F-B52D-E2BA2D61143E}" sibTransId="{5D587B28-D5CB-4F2D-8129-250AD589CC61}"/>
    <dgm:cxn modelId="{87DE4B35-7B49-4B4A-BCF3-5AB26FC4EFBA}" type="presOf" srcId="{44A69393-0375-4195-9557-A871D0BE0E87}" destId="{F472F766-9426-4380-AC21-B389E21218B2}" srcOrd="0" destOrd="0" presId="urn:microsoft.com/office/officeart/2005/8/layout/hierarchy1"/>
    <dgm:cxn modelId="{753BA9CD-9B4F-5549-A715-6846CD6B6A27}" type="presOf" srcId="{70CAD874-A2EC-471F-B52D-E2BA2D61143E}" destId="{BC046795-53CC-4812-A3AF-477DC077CBB4}" srcOrd="0" destOrd="0" presId="urn:microsoft.com/office/officeart/2005/8/layout/hierarchy1"/>
    <dgm:cxn modelId="{A71266F7-5752-AA4D-892A-3BEB2BC5086F}" type="presOf" srcId="{E9AE8B05-D6FB-4467-829D-B8A3662534EA}" destId="{23B5BC5B-C448-4D67-BF5C-D422A9AE11EC}" srcOrd="0" destOrd="0" presId="urn:microsoft.com/office/officeart/2005/8/layout/hierarchy1"/>
    <dgm:cxn modelId="{D08DC767-FBFB-A047-89DF-14273CEC39D4}" type="presParOf" srcId="{863404B0-10CD-42A9-94C8-29C0F4662101}" destId="{F955A18E-AEB5-4AF9-8C17-C8034198074F}" srcOrd="0" destOrd="0" presId="urn:microsoft.com/office/officeart/2005/8/layout/hierarchy1"/>
    <dgm:cxn modelId="{32659900-8DEB-FA45-9418-4E282CD12DD7}" type="presParOf" srcId="{F955A18E-AEB5-4AF9-8C17-C8034198074F}" destId="{7B944CFE-608B-48CF-87BB-E136CEED8A94}" srcOrd="0" destOrd="0" presId="urn:microsoft.com/office/officeart/2005/8/layout/hierarchy1"/>
    <dgm:cxn modelId="{7C778ABD-A5C5-D14B-B7EC-3F22770F945F}" type="presParOf" srcId="{7B944CFE-608B-48CF-87BB-E136CEED8A94}" destId="{0473E56A-FC33-401F-8C40-D2FB738A06B2}" srcOrd="0" destOrd="0" presId="urn:microsoft.com/office/officeart/2005/8/layout/hierarchy1"/>
    <dgm:cxn modelId="{6B7CC5E7-3EBB-CC4D-ABF6-BDDA9CDE21BC}" type="presParOf" srcId="{7B944CFE-608B-48CF-87BB-E136CEED8A94}" destId="{F472F766-9426-4380-AC21-B389E21218B2}" srcOrd="1" destOrd="0" presId="urn:microsoft.com/office/officeart/2005/8/layout/hierarchy1"/>
    <dgm:cxn modelId="{595CE0D7-988B-7D4A-A4A8-54AD59CF3FCD}" type="presParOf" srcId="{F955A18E-AEB5-4AF9-8C17-C8034198074F}" destId="{F445CCD3-EF16-4F97-96BC-DF0329E8594C}" srcOrd="1" destOrd="0" presId="urn:microsoft.com/office/officeart/2005/8/layout/hierarchy1"/>
    <dgm:cxn modelId="{9ED66095-E56B-394B-986B-4DF92DE3D4CA}" type="presParOf" srcId="{F445CCD3-EF16-4F97-96BC-DF0329E8594C}" destId="{BC046795-53CC-4812-A3AF-477DC077CBB4}" srcOrd="0" destOrd="0" presId="urn:microsoft.com/office/officeart/2005/8/layout/hierarchy1"/>
    <dgm:cxn modelId="{61AF2B10-B586-B242-828A-207548D6C4A6}" type="presParOf" srcId="{F445CCD3-EF16-4F97-96BC-DF0329E8594C}" destId="{E9EA56B8-007F-472E-A189-8375FCD0CA67}" srcOrd="1" destOrd="0" presId="urn:microsoft.com/office/officeart/2005/8/layout/hierarchy1"/>
    <dgm:cxn modelId="{97DD458C-E238-FE40-B299-E0976BF11818}" type="presParOf" srcId="{E9EA56B8-007F-472E-A189-8375FCD0CA67}" destId="{7C2D2304-3152-4AB0-BA5F-DFA8872F1671}" srcOrd="0" destOrd="0" presId="urn:microsoft.com/office/officeart/2005/8/layout/hierarchy1"/>
    <dgm:cxn modelId="{E70FB509-279D-7045-89F4-E11B5F94194A}" type="presParOf" srcId="{7C2D2304-3152-4AB0-BA5F-DFA8872F1671}" destId="{00B942B3-C5DC-472C-9F89-9A87301FCF90}" srcOrd="0" destOrd="0" presId="urn:microsoft.com/office/officeart/2005/8/layout/hierarchy1"/>
    <dgm:cxn modelId="{1728877C-9715-0B4A-AA36-4087654BD070}" type="presParOf" srcId="{7C2D2304-3152-4AB0-BA5F-DFA8872F1671}" destId="{1846C556-C3E9-4C21-9A7B-D46667903D88}" srcOrd="1" destOrd="0" presId="urn:microsoft.com/office/officeart/2005/8/layout/hierarchy1"/>
    <dgm:cxn modelId="{69C50052-0ACC-7045-8989-BFF2C56728E0}" type="presParOf" srcId="{E9EA56B8-007F-472E-A189-8375FCD0CA67}" destId="{C4D7FED4-05FE-4A74-8CEE-4763F9FFAF31}" srcOrd="1" destOrd="0" presId="urn:microsoft.com/office/officeart/2005/8/layout/hierarchy1"/>
    <dgm:cxn modelId="{DC572A47-0551-9E4B-9A8C-6D875C11FAE0}" type="presParOf" srcId="{F445CCD3-EF16-4F97-96BC-DF0329E8594C}" destId="{5B8D48BB-D371-41F4-9A99-14D5E8D990CF}" srcOrd="2" destOrd="0" presId="urn:microsoft.com/office/officeart/2005/8/layout/hierarchy1"/>
    <dgm:cxn modelId="{DED2B2C5-38F8-DC42-A3A1-832AE4D47081}" type="presParOf" srcId="{F445CCD3-EF16-4F97-96BC-DF0329E8594C}" destId="{655313E4-833B-4D4A-A374-D8345010EF61}" srcOrd="3" destOrd="0" presId="urn:microsoft.com/office/officeart/2005/8/layout/hierarchy1"/>
    <dgm:cxn modelId="{7F037E67-1994-E347-9239-695696DB4371}" type="presParOf" srcId="{655313E4-833B-4D4A-A374-D8345010EF61}" destId="{7D80AFB3-4E40-49A7-9244-3C15196A80FE}" srcOrd="0" destOrd="0" presId="urn:microsoft.com/office/officeart/2005/8/layout/hierarchy1"/>
    <dgm:cxn modelId="{FDF691E9-2CF1-344E-B1CD-142C2B373DFE}" type="presParOf" srcId="{7D80AFB3-4E40-49A7-9244-3C15196A80FE}" destId="{523D056A-BF51-4F38-B75A-E9A1AB3C2443}" srcOrd="0" destOrd="0" presId="urn:microsoft.com/office/officeart/2005/8/layout/hierarchy1"/>
    <dgm:cxn modelId="{5D02BA41-83D1-F44B-9EEB-EBD6E3A9A74D}" type="presParOf" srcId="{7D80AFB3-4E40-49A7-9244-3C15196A80FE}" destId="{AB4A7E3C-3FE1-4E04-8ECD-5EE53C0475B8}" srcOrd="1" destOrd="0" presId="urn:microsoft.com/office/officeart/2005/8/layout/hierarchy1"/>
    <dgm:cxn modelId="{7358D340-9447-FB42-82A2-7F76BD97E354}" type="presParOf" srcId="{655313E4-833B-4D4A-A374-D8345010EF61}" destId="{15F1D667-7825-4E24-A599-E29162676B1A}" srcOrd="1" destOrd="0" presId="urn:microsoft.com/office/officeart/2005/8/layout/hierarchy1"/>
    <dgm:cxn modelId="{2455C4B8-48D7-7049-8086-D36F792F7002}" type="presParOf" srcId="{F445CCD3-EF16-4F97-96BC-DF0329E8594C}" destId="{23B5BC5B-C448-4D67-BF5C-D422A9AE11EC}" srcOrd="4" destOrd="0" presId="urn:microsoft.com/office/officeart/2005/8/layout/hierarchy1"/>
    <dgm:cxn modelId="{D0E7BADB-E070-B048-8FEB-6BB6A7AC342F}" type="presParOf" srcId="{F445CCD3-EF16-4F97-96BC-DF0329E8594C}" destId="{B7C61B45-F02D-4C52-9D64-0940A9286136}" srcOrd="5" destOrd="0" presId="urn:microsoft.com/office/officeart/2005/8/layout/hierarchy1"/>
    <dgm:cxn modelId="{3D9B3DA3-5BFB-7546-8AA5-499E6A3454BB}" type="presParOf" srcId="{B7C61B45-F02D-4C52-9D64-0940A9286136}" destId="{828EE023-47DB-4C81-95C4-2AE2EB8A4729}" srcOrd="0" destOrd="0" presId="urn:microsoft.com/office/officeart/2005/8/layout/hierarchy1"/>
    <dgm:cxn modelId="{3AE6406A-ACC6-624A-AA1B-1AE89F70262B}" type="presParOf" srcId="{828EE023-47DB-4C81-95C4-2AE2EB8A4729}" destId="{4FC4778B-DDBD-4898-9058-42E5FEA8938D}" srcOrd="0" destOrd="0" presId="urn:microsoft.com/office/officeart/2005/8/layout/hierarchy1"/>
    <dgm:cxn modelId="{D512CE69-493B-0C4E-89CB-9AB2BE0EFE9E}" type="presParOf" srcId="{828EE023-47DB-4C81-95C4-2AE2EB8A4729}" destId="{3F075403-94A0-452B-BBF4-6FDD689E49CE}" srcOrd="1" destOrd="0" presId="urn:microsoft.com/office/officeart/2005/8/layout/hierarchy1"/>
    <dgm:cxn modelId="{A51EF7D3-98E2-F84C-A872-2A4B1216F24B}" type="presParOf" srcId="{B7C61B45-F02D-4C52-9D64-0940A9286136}" destId="{D26D2A85-7581-458D-9458-5FE563CC05A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552B18-64E2-4EDF-A9B5-45D1C190B2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35560B6A-B465-46F2-A878-5D4FC0549E30}" type="pres">
      <dgm:prSet presAssocID="{21552B18-64E2-4EDF-A9B5-45D1C190B2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0E599C9-DD33-4730-8E37-B6B616537E70}" type="presOf" srcId="{21552B18-64E2-4EDF-A9B5-45D1C190B27C}" destId="{35560B6A-B465-46F2-A878-5D4FC0549E3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649271-2C87-4D90-A1C4-BDC9AAF726AD}" type="doc">
      <dgm:prSet loTypeId="urn:microsoft.com/office/officeart/2005/8/layout/cycle3" loCatId="cycle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zh-TW" altLang="en-US"/>
        </a:p>
      </dgm:t>
    </dgm:pt>
    <dgm:pt modelId="{6298EBB5-72F3-44DD-BDBD-36DD468DFEF3}">
      <dgm:prSet phldrT="[文字]" custT="1"/>
      <dgm:spPr/>
      <dgm:t>
        <a:bodyPr/>
        <a:lstStyle/>
        <a:p>
          <a:pPr>
            <a:lnSpc>
              <a:spcPts val="1600"/>
            </a:lnSpc>
          </a:pPr>
          <a:r>
            <a:rPr lang="en-US" altLang="zh-TW" sz="2400" b="1" dirty="0" smtClean="0">
              <a:latin typeface="標楷體" pitchFamily="65" charset="-120"/>
              <a:ea typeface="標楷體" pitchFamily="65" charset="-120"/>
            </a:rPr>
            <a:t>T</a:t>
          </a: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日</a:t>
          </a:r>
          <a:endParaRPr lang="en-US" altLang="zh-TW" sz="2400" b="1" dirty="0" smtClean="0">
            <a:latin typeface="標楷體" pitchFamily="65" charset="-120"/>
            <a:ea typeface="標楷體" pitchFamily="65" charset="-120"/>
          </a:endParaRPr>
        </a:p>
        <a:p>
          <a:pPr>
            <a:lnSpc>
              <a:spcPts val="1600"/>
            </a:lnSpc>
          </a:pP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現股當沖</a:t>
          </a:r>
          <a:endParaRPr lang="en-US" altLang="zh-TW" sz="2400" b="1" dirty="0" smtClean="0">
            <a:latin typeface="標楷體" pitchFamily="65" charset="-120"/>
            <a:ea typeface="標楷體" pitchFamily="65" charset="-120"/>
          </a:endParaRPr>
        </a:p>
        <a:p>
          <a:pPr>
            <a:lnSpc>
              <a:spcPts val="1600"/>
            </a:lnSpc>
          </a:pP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券差發生</a:t>
          </a:r>
        </a:p>
      </dgm:t>
    </dgm:pt>
    <dgm:pt modelId="{B5428FF5-2025-4C89-9DF9-2DC66D389012}" type="parTrans" cxnId="{3CAFE072-9616-4E6D-BD61-4D970A4B7965}">
      <dgm:prSet/>
      <dgm:spPr/>
      <dgm:t>
        <a:bodyPr/>
        <a:lstStyle/>
        <a:p>
          <a:endParaRPr lang="zh-TW" altLang="en-US"/>
        </a:p>
      </dgm:t>
    </dgm:pt>
    <dgm:pt modelId="{5213C289-4CDD-4911-8EFE-69D68A81C7D6}" type="sibTrans" cxnId="{3CAFE072-9616-4E6D-BD61-4D970A4B7965}">
      <dgm:prSet/>
      <dgm:spPr>
        <a:solidFill>
          <a:srgbClr val="008000"/>
        </a:solidFill>
      </dgm:spPr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07561ABF-0782-416A-BD71-0BF7B072C32B}">
      <dgm:prSet phldrT="[文字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>
            <a:spcAft>
              <a:spcPts val="600"/>
            </a:spcAft>
          </a:pPr>
          <a:r>
            <a:rPr lang="en-US" altLang="zh-TW" sz="2800" b="1" dirty="0" smtClean="0">
              <a:latin typeface="標楷體" pitchFamily="65" charset="-120"/>
              <a:ea typeface="標楷體" pitchFamily="65" charset="-120"/>
            </a:rPr>
            <a:t>T</a:t>
          </a:r>
          <a:r>
            <a:rPr lang="zh-TW" altLang="en-US" sz="2800" b="1" dirty="0" smtClean="0">
              <a:latin typeface="標楷體" pitchFamily="65" charset="-120"/>
              <a:ea typeface="標楷體" pitchFamily="65" charset="-120"/>
            </a:rPr>
            <a:t>日</a:t>
          </a:r>
          <a:endParaRPr lang="en-US" altLang="zh-TW" sz="2800" b="1" dirty="0" smtClean="0">
            <a:latin typeface="標楷體" pitchFamily="65" charset="-120"/>
            <a:ea typeface="標楷體" pitchFamily="65" charset="-120"/>
          </a:endParaRPr>
        </a:p>
        <a:p>
          <a:pPr>
            <a:spcAft>
              <a:spcPct val="35000"/>
            </a:spcAft>
          </a:pPr>
          <a:r>
            <a:rPr lang="zh-TW" sz="2400" b="1" dirty="0" smtClean="0">
              <a:latin typeface="標楷體" pitchFamily="65" charset="-120"/>
              <a:ea typeface="標楷體" pitchFamily="65" charset="-120"/>
            </a:rPr>
            <a:t>當沖交割</a:t>
          </a: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券差申報</a:t>
          </a:r>
          <a:r>
            <a:rPr lang="zh-TW" sz="2400" b="1" dirty="0" smtClean="0">
              <a:latin typeface="標楷體" pitchFamily="65" charset="-120"/>
              <a:ea typeface="標楷體" pitchFamily="65" charset="-120"/>
            </a:rPr>
            <a:t>平台</a:t>
          </a:r>
          <a:r>
            <a:rPr lang="en-US" altLang="zh-TW" sz="2800" b="1" dirty="0" smtClean="0">
              <a:latin typeface="標楷體" pitchFamily="65" charset="-120"/>
              <a:ea typeface="標楷體" pitchFamily="65" charset="-120"/>
            </a:rPr>
            <a:t>(</a:t>
          </a:r>
          <a:r>
            <a:rPr lang="zh-TW" altLang="en-US" sz="2800" b="1" dirty="0" smtClean="0">
              <a:latin typeface="標楷體" pitchFamily="65" charset="-120"/>
              <a:ea typeface="標楷體" pitchFamily="65" charset="-120"/>
            </a:rPr>
            <a:t>取借</a:t>
          </a:r>
          <a:r>
            <a:rPr lang="en-US" altLang="zh-TW" sz="2800" b="1" dirty="0" smtClean="0">
              <a:latin typeface="標楷體" pitchFamily="65" charset="-120"/>
              <a:ea typeface="標楷體" pitchFamily="65" charset="-120"/>
            </a:rPr>
            <a:t>)</a:t>
          </a:r>
          <a:endParaRPr lang="zh-TW" altLang="en-US" sz="2800" b="1" dirty="0">
            <a:latin typeface="標楷體" pitchFamily="65" charset="-120"/>
            <a:ea typeface="標楷體" pitchFamily="65" charset="-120"/>
          </a:endParaRPr>
        </a:p>
      </dgm:t>
    </dgm:pt>
    <dgm:pt modelId="{FE5667E5-75F7-4B2B-B995-412A94E2C17E}" type="parTrans" cxnId="{6A365844-7C8C-4889-9A4F-FF4373794008}">
      <dgm:prSet/>
      <dgm:spPr/>
      <dgm:t>
        <a:bodyPr/>
        <a:lstStyle/>
        <a:p>
          <a:endParaRPr lang="zh-TW" altLang="en-US"/>
        </a:p>
      </dgm:t>
    </dgm:pt>
    <dgm:pt modelId="{1E1676F6-08B9-451E-8DAE-B35F5F565D02}" type="sibTrans" cxnId="{6A365844-7C8C-4889-9A4F-FF4373794008}">
      <dgm:prSet/>
      <dgm:spPr/>
      <dgm:t>
        <a:bodyPr/>
        <a:lstStyle/>
        <a:p>
          <a:endParaRPr lang="zh-TW" altLang="en-US"/>
        </a:p>
      </dgm:t>
    </dgm:pt>
    <dgm:pt modelId="{5E9F22D8-A4B0-4AFA-AAD6-D8C7744F5254}">
      <dgm:prSet phldrT="[文字]" custT="1"/>
      <dgm:spPr/>
      <dgm:t>
        <a:bodyPr/>
        <a:lstStyle/>
        <a:p>
          <a:pPr>
            <a:lnSpc>
              <a:spcPts val="1600"/>
            </a:lnSpc>
          </a:pPr>
          <a:r>
            <a:rPr lang="en-US" altLang="zh-TW" sz="2400" b="1" dirty="0" smtClean="0">
              <a:latin typeface="標楷體" pitchFamily="65" charset="-120"/>
              <a:ea typeface="標楷體" pitchFamily="65" charset="-120"/>
            </a:rPr>
            <a:t>T+1</a:t>
          </a: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日</a:t>
          </a:r>
          <a:endParaRPr lang="en-US" altLang="zh-TW" sz="2400" b="1" dirty="0" smtClean="0">
            <a:latin typeface="標楷體" pitchFamily="65" charset="-120"/>
            <a:ea typeface="標楷體" pitchFamily="65" charset="-120"/>
          </a:endParaRPr>
        </a:p>
        <a:p>
          <a:pPr>
            <a:lnSpc>
              <a:spcPts val="1600"/>
            </a:lnSpc>
          </a:pP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證金代為</a:t>
          </a:r>
          <a:endParaRPr lang="en-US" altLang="zh-TW" sz="2400" b="1" dirty="0" smtClean="0">
            <a:latin typeface="標楷體" pitchFamily="65" charset="-120"/>
            <a:ea typeface="標楷體" pitchFamily="65" charset="-120"/>
          </a:endParaRPr>
        </a:p>
        <a:p>
          <a:pPr>
            <a:lnSpc>
              <a:spcPts val="1600"/>
            </a:lnSpc>
          </a:pP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標借、議借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E1377063-4781-4079-8009-54DC59463F62}" type="parTrans" cxnId="{3C873FE1-CDE0-4A66-A4EE-E7ADEAA9F0C2}">
      <dgm:prSet/>
      <dgm:spPr/>
      <dgm:t>
        <a:bodyPr/>
        <a:lstStyle/>
        <a:p>
          <a:endParaRPr lang="zh-TW" altLang="en-US"/>
        </a:p>
      </dgm:t>
    </dgm:pt>
    <dgm:pt modelId="{BFFEB469-0FEA-4D3A-AD59-34AD8E2A228F}" type="sibTrans" cxnId="{3C873FE1-CDE0-4A66-A4EE-E7ADEAA9F0C2}">
      <dgm:prSet/>
      <dgm:spPr/>
      <dgm:t>
        <a:bodyPr/>
        <a:lstStyle/>
        <a:p>
          <a:endParaRPr lang="zh-TW" altLang="en-US"/>
        </a:p>
      </dgm:t>
    </dgm:pt>
    <dgm:pt modelId="{9117C5F3-9DBD-4EB0-BB58-51D3887C28FC}">
      <dgm:prSet phldrT="[文字]" custT="1"/>
      <dgm:spPr/>
      <dgm:t>
        <a:bodyPr/>
        <a:lstStyle/>
        <a:p>
          <a:pPr>
            <a:lnSpc>
              <a:spcPts val="1600"/>
            </a:lnSpc>
          </a:pPr>
          <a:r>
            <a:rPr lang="en-US" altLang="zh-TW" sz="2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T+1</a:t>
          </a:r>
          <a:r>
            <a:rPr lang="zh-TW" altLang="en-US" sz="2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日</a:t>
          </a:r>
          <a:endParaRPr lang="en-US" altLang="zh-TW" sz="2400" b="1" dirty="0" smtClean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  <a:p>
          <a:pPr>
            <a:lnSpc>
              <a:spcPts val="1600"/>
            </a:lnSpc>
          </a:pPr>
          <a:r>
            <a:rPr lang="zh-TW" altLang="en-US" sz="2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現股當沖</a:t>
          </a:r>
          <a:endParaRPr lang="en-US" altLang="zh-TW" sz="2400" b="1" dirty="0" smtClean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  <a:p>
          <a:pPr>
            <a:lnSpc>
              <a:spcPts val="1600"/>
            </a:lnSpc>
          </a:pPr>
          <a:r>
            <a:rPr lang="zh-TW" altLang="en-US" sz="2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專戶強制買回</a:t>
          </a:r>
        </a:p>
      </dgm:t>
    </dgm:pt>
    <dgm:pt modelId="{5501861E-E011-401F-B094-D380415CC20E}" type="parTrans" cxnId="{5EB6C69D-F59E-4D10-BBEE-4BF916736EA7}">
      <dgm:prSet/>
      <dgm:spPr/>
      <dgm:t>
        <a:bodyPr/>
        <a:lstStyle/>
        <a:p>
          <a:endParaRPr lang="zh-TW" altLang="en-US"/>
        </a:p>
      </dgm:t>
    </dgm:pt>
    <dgm:pt modelId="{FF4F0900-71AA-4B24-9672-0A2ED5BF8533}" type="sibTrans" cxnId="{5EB6C69D-F59E-4D10-BBEE-4BF916736EA7}">
      <dgm:prSet/>
      <dgm:spPr/>
      <dgm:t>
        <a:bodyPr/>
        <a:lstStyle/>
        <a:p>
          <a:endParaRPr lang="zh-TW" altLang="en-US"/>
        </a:p>
      </dgm:t>
    </dgm:pt>
    <dgm:pt modelId="{B51D4F28-1B04-41D9-8540-A22B3114C0D5}">
      <dgm:prSet phldrT="[文字]" custT="1"/>
      <dgm:spPr/>
      <dgm:t>
        <a:bodyPr/>
        <a:lstStyle/>
        <a:p>
          <a:pPr>
            <a:spcAft>
              <a:spcPts val="600"/>
            </a:spcAft>
          </a:pPr>
          <a:r>
            <a:rPr lang="en-US" altLang="zh-TW" sz="28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T+3</a:t>
          </a:r>
          <a:r>
            <a:rPr lang="zh-TW" altLang="en-US" sz="28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日</a:t>
          </a:r>
          <a:endParaRPr lang="en-US" altLang="zh-TW" sz="2800" b="1" dirty="0" smtClean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  <a:p>
          <a:pPr>
            <a:spcAft>
              <a:spcPct val="35000"/>
            </a:spcAft>
          </a:pPr>
          <a:r>
            <a:rPr lang="zh-TW" sz="2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當沖交割</a:t>
          </a:r>
          <a:r>
            <a:rPr lang="zh-TW" altLang="en-US" sz="2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券差申報</a:t>
          </a:r>
          <a:r>
            <a:rPr lang="zh-TW" sz="2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平台</a:t>
          </a:r>
          <a:r>
            <a:rPr lang="en-US" altLang="zh-TW" sz="28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(</a:t>
          </a:r>
          <a:r>
            <a:rPr lang="zh-TW" altLang="en-US" sz="28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還券</a:t>
          </a:r>
          <a:r>
            <a:rPr lang="en-US" altLang="zh-TW" sz="28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)</a:t>
          </a:r>
          <a:endParaRPr lang="zh-TW" altLang="en-US" sz="2800" b="1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gm:t>
    </dgm:pt>
    <dgm:pt modelId="{0FE08329-A631-4259-A725-64E797A852F1}" type="parTrans" cxnId="{8BE5327F-73B7-4806-9CFF-AAEC4D2CAFC7}">
      <dgm:prSet/>
      <dgm:spPr/>
      <dgm:t>
        <a:bodyPr/>
        <a:lstStyle/>
        <a:p>
          <a:endParaRPr lang="zh-TW" altLang="en-US"/>
        </a:p>
      </dgm:t>
    </dgm:pt>
    <dgm:pt modelId="{99512D17-FFB1-4330-BA04-18F26169023F}" type="sibTrans" cxnId="{8BE5327F-73B7-4806-9CFF-AAEC4D2CAFC7}">
      <dgm:prSet/>
      <dgm:spPr/>
      <dgm:t>
        <a:bodyPr/>
        <a:lstStyle/>
        <a:p>
          <a:endParaRPr lang="zh-TW" altLang="en-US"/>
        </a:p>
      </dgm:t>
    </dgm:pt>
    <dgm:pt modelId="{4B9B694A-3A7D-4601-B4C6-23A97965CBE2}" type="pres">
      <dgm:prSet presAssocID="{8F649271-2C87-4D90-A1C4-BDC9AAF726A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464E78D-4057-427E-A51F-A0A515D894F5}" type="pres">
      <dgm:prSet presAssocID="{8F649271-2C87-4D90-A1C4-BDC9AAF726AD}" presName="cycle" presStyleCnt="0"/>
      <dgm:spPr/>
    </dgm:pt>
    <dgm:pt modelId="{BE00C77D-429E-4A0E-8243-5B2E6EF6F6F1}" type="pres">
      <dgm:prSet presAssocID="{6298EBB5-72F3-44DD-BDBD-36DD468DFEF3}" presName="nodeFirstNode" presStyleLbl="node1" presStyleIdx="0" presStyleCnt="5" custScaleY="1096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B67E09-4935-4503-B02E-B4DFE897645D}" type="pres">
      <dgm:prSet presAssocID="{5213C289-4CDD-4911-8EFE-69D68A81C7D6}" presName="sibTransFirstNode" presStyleLbl="bgShp" presStyleIdx="0" presStyleCnt="1" custLinFactNeighborX="-1274" custLinFactNeighborY="1251"/>
      <dgm:spPr/>
      <dgm:t>
        <a:bodyPr/>
        <a:lstStyle/>
        <a:p>
          <a:endParaRPr lang="zh-TW" altLang="en-US"/>
        </a:p>
      </dgm:t>
    </dgm:pt>
    <dgm:pt modelId="{79E2FF0A-F48C-44E4-B5BF-10C6A8CE7EF4}" type="pres">
      <dgm:prSet presAssocID="{07561ABF-0782-416A-BD71-0BF7B072C32B}" presName="nodeFollowingNodes" presStyleLbl="node1" presStyleIdx="1" presStyleCnt="5" custScaleX="117954" custScaleY="131546" custRadScaleRad="106404" custRadScaleInc="1894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12ACDF-7704-4951-BBEF-87B01EDE03F1}" type="pres">
      <dgm:prSet presAssocID="{5E9F22D8-A4B0-4AFA-AAD6-D8C7744F5254}" presName="nodeFollowingNodes" presStyleLbl="node1" presStyleIdx="2" presStyleCnt="5" custScaleX="113628" custRadScaleRad="99299" custRadScaleInc="-1329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1E050A-794C-4A0C-A35B-E4210D5B2C8C}" type="pres">
      <dgm:prSet presAssocID="{9117C5F3-9DBD-4EB0-BB58-51D3887C28FC}" presName="nodeFollowingNodes" presStyleLbl="node1" presStyleIdx="3" presStyleCnt="5" custScaleX="113627" custScaleY="104408" custRadScaleRad="100082" custRadScaleInc="140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3AF3C1-3F23-406F-A5E3-175FFA5B8BC9}" type="pres">
      <dgm:prSet presAssocID="{B51D4F28-1B04-41D9-8540-A22B3114C0D5}" presName="nodeFollowingNodes" presStyleLbl="node1" presStyleIdx="4" presStyleCnt="5" custScaleX="120439" custScaleY="131661" custRadScaleRad="111541" custRadScaleInc="-1948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A365844-7C8C-4889-9A4F-FF4373794008}" srcId="{8F649271-2C87-4D90-A1C4-BDC9AAF726AD}" destId="{07561ABF-0782-416A-BD71-0BF7B072C32B}" srcOrd="1" destOrd="0" parTransId="{FE5667E5-75F7-4B2B-B995-412A94E2C17E}" sibTransId="{1E1676F6-08B9-451E-8DAE-B35F5F565D02}"/>
    <dgm:cxn modelId="{56B00B6F-1151-4DF3-BD23-FC9968997DF2}" type="presOf" srcId="{9117C5F3-9DBD-4EB0-BB58-51D3887C28FC}" destId="{561E050A-794C-4A0C-A35B-E4210D5B2C8C}" srcOrd="0" destOrd="0" presId="urn:microsoft.com/office/officeart/2005/8/layout/cycle3"/>
    <dgm:cxn modelId="{3CAFE072-9616-4E6D-BD61-4D970A4B7965}" srcId="{8F649271-2C87-4D90-A1C4-BDC9AAF726AD}" destId="{6298EBB5-72F3-44DD-BDBD-36DD468DFEF3}" srcOrd="0" destOrd="0" parTransId="{B5428FF5-2025-4C89-9DF9-2DC66D389012}" sibTransId="{5213C289-4CDD-4911-8EFE-69D68A81C7D6}"/>
    <dgm:cxn modelId="{5EB6C69D-F59E-4D10-BBEE-4BF916736EA7}" srcId="{8F649271-2C87-4D90-A1C4-BDC9AAF726AD}" destId="{9117C5F3-9DBD-4EB0-BB58-51D3887C28FC}" srcOrd="3" destOrd="0" parTransId="{5501861E-E011-401F-B094-D380415CC20E}" sibTransId="{FF4F0900-71AA-4B24-9672-0A2ED5BF8533}"/>
    <dgm:cxn modelId="{3C873FE1-CDE0-4A66-A4EE-E7ADEAA9F0C2}" srcId="{8F649271-2C87-4D90-A1C4-BDC9AAF726AD}" destId="{5E9F22D8-A4B0-4AFA-AAD6-D8C7744F5254}" srcOrd="2" destOrd="0" parTransId="{E1377063-4781-4079-8009-54DC59463F62}" sibTransId="{BFFEB469-0FEA-4D3A-AD59-34AD8E2A228F}"/>
    <dgm:cxn modelId="{0FC44677-A74D-4E5C-AD02-F390AB1F3F1A}" type="presOf" srcId="{6298EBB5-72F3-44DD-BDBD-36DD468DFEF3}" destId="{BE00C77D-429E-4A0E-8243-5B2E6EF6F6F1}" srcOrd="0" destOrd="0" presId="urn:microsoft.com/office/officeart/2005/8/layout/cycle3"/>
    <dgm:cxn modelId="{AD24F64D-68C7-4299-A351-FCA8DBEE07A6}" type="presOf" srcId="{07561ABF-0782-416A-BD71-0BF7B072C32B}" destId="{79E2FF0A-F48C-44E4-B5BF-10C6A8CE7EF4}" srcOrd="0" destOrd="0" presId="urn:microsoft.com/office/officeart/2005/8/layout/cycle3"/>
    <dgm:cxn modelId="{D84AE96D-B458-420A-8563-CD1B2CF3C93A}" type="presOf" srcId="{5E9F22D8-A4B0-4AFA-AAD6-D8C7744F5254}" destId="{5712ACDF-7704-4951-BBEF-87B01EDE03F1}" srcOrd="0" destOrd="0" presId="urn:microsoft.com/office/officeart/2005/8/layout/cycle3"/>
    <dgm:cxn modelId="{255DCC08-F0B9-4475-BB47-261B31E97B07}" type="presOf" srcId="{5213C289-4CDD-4911-8EFE-69D68A81C7D6}" destId="{B0B67E09-4935-4503-B02E-B4DFE897645D}" srcOrd="0" destOrd="0" presId="urn:microsoft.com/office/officeart/2005/8/layout/cycle3"/>
    <dgm:cxn modelId="{8BE5327F-73B7-4806-9CFF-AAEC4D2CAFC7}" srcId="{8F649271-2C87-4D90-A1C4-BDC9AAF726AD}" destId="{B51D4F28-1B04-41D9-8540-A22B3114C0D5}" srcOrd="4" destOrd="0" parTransId="{0FE08329-A631-4259-A725-64E797A852F1}" sibTransId="{99512D17-FFB1-4330-BA04-18F26169023F}"/>
    <dgm:cxn modelId="{8D0EE3A7-4524-4E6F-8D83-C7CB6B774C0C}" type="presOf" srcId="{8F649271-2C87-4D90-A1C4-BDC9AAF726AD}" destId="{4B9B694A-3A7D-4601-B4C6-23A97965CBE2}" srcOrd="0" destOrd="0" presId="urn:microsoft.com/office/officeart/2005/8/layout/cycle3"/>
    <dgm:cxn modelId="{7726B9D3-50AD-4F74-BC30-9B2176C92801}" type="presOf" srcId="{B51D4F28-1B04-41D9-8540-A22B3114C0D5}" destId="{7A3AF3C1-3F23-406F-A5E3-175FFA5B8BC9}" srcOrd="0" destOrd="0" presId="urn:microsoft.com/office/officeart/2005/8/layout/cycle3"/>
    <dgm:cxn modelId="{1A356DB2-1055-4419-8637-F26FBF2A356F}" type="presParOf" srcId="{4B9B694A-3A7D-4601-B4C6-23A97965CBE2}" destId="{8464E78D-4057-427E-A51F-A0A515D894F5}" srcOrd="0" destOrd="0" presId="urn:microsoft.com/office/officeart/2005/8/layout/cycle3"/>
    <dgm:cxn modelId="{7F8F66BF-4FCC-4F53-A210-3B678F25BF56}" type="presParOf" srcId="{8464E78D-4057-427E-A51F-A0A515D894F5}" destId="{BE00C77D-429E-4A0E-8243-5B2E6EF6F6F1}" srcOrd="0" destOrd="0" presId="urn:microsoft.com/office/officeart/2005/8/layout/cycle3"/>
    <dgm:cxn modelId="{5ACE0ACF-BD34-442F-8A09-275D3BC7C986}" type="presParOf" srcId="{8464E78D-4057-427E-A51F-A0A515D894F5}" destId="{B0B67E09-4935-4503-B02E-B4DFE897645D}" srcOrd="1" destOrd="0" presId="urn:microsoft.com/office/officeart/2005/8/layout/cycle3"/>
    <dgm:cxn modelId="{7FD5F77C-8026-4FC6-9037-169EEB2AD4BA}" type="presParOf" srcId="{8464E78D-4057-427E-A51F-A0A515D894F5}" destId="{79E2FF0A-F48C-44E4-B5BF-10C6A8CE7EF4}" srcOrd="2" destOrd="0" presId="urn:microsoft.com/office/officeart/2005/8/layout/cycle3"/>
    <dgm:cxn modelId="{F9A55D4E-8AFC-4AA4-A3CE-967999FED3F1}" type="presParOf" srcId="{8464E78D-4057-427E-A51F-A0A515D894F5}" destId="{5712ACDF-7704-4951-BBEF-87B01EDE03F1}" srcOrd="3" destOrd="0" presId="urn:microsoft.com/office/officeart/2005/8/layout/cycle3"/>
    <dgm:cxn modelId="{8F129AF2-0212-410B-A8D1-49CFD584E757}" type="presParOf" srcId="{8464E78D-4057-427E-A51F-A0A515D894F5}" destId="{561E050A-794C-4A0C-A35B-E4210D5B2C8C}" srcOrd="4" destOrd="0" presId="urn:microsoft.com/office/officeart/2005/8/layout/cycle3"/>
    <dgm:cxn modelId="{A4A7187C-C03C-4A8A-A8DD-2C13C3F12FB7}" type="presParOf" srcId="{8464E78D-4057-427E-A51F-A0A515D894F5}" destId="{7A3AF3C1-3F23-406F-A5E3-175FFA5B8BC9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8DFD4EB-2AE6-4BA4-907C-476E4317077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1925D69-1492-4C92-9309-077C3B06935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「先賣後買現股當沖」開放措施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791EA9DA-9DBF-4457-9182-8D8CC3CD03A6}" type="parTrans" cxnId="{429CA67B-BBAD-4D24-AF16-6768034BB2E3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93A4A20F-1D59-4BC3-BB19-3109693684B7}" type="sibTrans" cxnId="{429CA67B-BBAD-4D24-AF16-6768034BB2E3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7206C453-5853-49A2-B4CE-BC0AF1F19EBC}">
      <dgm:prSet phldrT="[文字]" custT="1"/>
      <dgm:spPr/>
      <dgm:t>
        <a:bodyPr/>
        <a:lstStyle/>
        <a:p>
          <a:pPr algn="ctr"/>
          <a:r>
            <a:rPr lang="zh-TW" altLang="zh-TW" sz="2400" b="1" dirty="0" smtClean="0">
              <a:latin typeface="標楷體" pitchFamily="65" charset="-120"/>
              <a:ea typeface="標楷體" pitchFamily="65" charset="-120"/>
            </a:rPr>
            <a:t>當沖券差</a:t>
          </a: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作業流程與範例說明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CA410F31-E04A-4775-9110-2A94FA2550F0}" type="parTrans" cxnId="{EA0F3840-4ADA-4B4D-A605-89A5F3060B76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CAA56964-2A25-4219-9C1F-7C8861D203CA}" type="sibTrans" cxnId="{EA0F3840-4ADA-4B4D-A605-89A5F3060B76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52C94E0D-ECD6-4A62-8EC7-8D57BE6DD08D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電腦作業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46657B2C-1713-4B13-A615-CE63EB0275ED}" type="sibTrans" cxnId="{9C910F61-210B-44D1-BC94-CA6D26F7470C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67FCA06C-9A4E-4730-ACCA-F5584F9778E0}" type="parTrans" cxnId="{9C910F61-210B-44D1-BC94-CA6D26F7470C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774F392-CAA2-4307-B16E-E2FDC0C65EB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現股當沖電腦作業流程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3B9DAD55-DCF0-46A3-AFC5-CA80E0B40AEC}" type="sibTrans" cxnId="{DEA0CE32-D86D-4515-BF6D-59260A0FD05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A30A0674-3D81-44A1-A485-886E18BD97C0}" type="parTrans" cxnId="{DEA0CE32-D86D-4515-BF6D-59260A0FD05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073B34C-8675-4B3C-9B49-98016559AD41}">
      <dgm:prSet phldrT="[文字]" custT="1"/>
      <dgm:spPr/>
      <dgm:t>
        <a:bodyPr/>
        <a:lstStyle/>
        <a:p>
          <a:pPr algn="ctr"/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重要作業時程說明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1E56420F-464F-49D8-8E7D-5536F39436DE}" type="sibTrans" cxnId="{D5C1966E-D5F3-45CB-AD2F-BB7085EDAE44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0555A4F8-6D51-4A43-8ECF-11539FD4D473}" type="parTrans" cxnId="{D5C1966E-D5F3-45CB-AD2F-BB7085EDAE44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DA830DC-5021-4D33-9925-8B0CD258A83B}" type="pres">
      <dgm:prSet presAssocID="{88DFD4EB-2AE6-4BA4-907C-476E431707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CFA807E-A292-4C18-B4BE-6661487CD21D}" type="pres">
      <dgm:prSet presAssocID="{51925D69-1492-4C92-9309-077C3B069354}" presName="parentLin" presStyleCnt="0"/>
      <dgm:spPr/>
      <dgm:t>
        <a:bodyPr/>
        <a:lstStyle/>
        <a:p>
          <a:endParaRPr lang="en-US"/>
        </a:p>
      </dgm:t>
    </dgm:pt>
    <dgm:pt modelId="{3245F134-45A7-4EB3-B67C-6F1388038A7C}" type="pres">
      <dgm:prSet presAssocID="{51925D69-1492-4C92-9309-077C3B069354}" presName="parentLeftMargin" presStyleLbl="node1" presStyleIdx="0" presStyleCnt="5"/>
      <dgm:spPr/>
      <dgm:t>
        <a:bodyPr/>
        <a:lstStyle/>
        <a:p>
          <a:endParaRPr lang="zh-TW" altLang="en-US"/>
        </a:p>
      </dgm:t>
    </dgm:pt>
    <dgm:pt modelId="{D1E9D5CE-1E58-4FDF-BEFD-965EBBB95DE6}" type="pres">
      <dgm:prSet presAssocID="{51925D69-1492-4C92-9309-077C3B069354}" presName="parentText" presStyleLbl="node1" presStyleIdx="0" presStyleCnt="5" custScaleX="105892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CB954F-3B05-467B-BCFF-08A4C25D7774}" type="pres">
      <dgm:prSet presAssocID="{51925D69-1492-4C92-9309-077C3B069354}" presName="negativeSpace" presStyleCnt="0"/>
      <dgm:spPr/>
      <dgm:t>
        <a:bodyPr/>
        <a:lstStyle/>
        <a:p>
          <a:endParaRPr lang="en-US"/>
        </a:p>
      </dgm:t>
    </dgm:pt>
    <dgm:pt modelId="{BA3AD379-876D-40DF-A866-5E3D679DE857}" type="pres">
      <dgm:prSet presAssocID="{51925D69-1492-4C92-9309-077C3B069354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AC08D-8933-4265-948E-1348173EEAA7}" type="pres">
      <dgm:prSet presAssocID="{93A4A20F-1D59-4BC3-BB19-3109693684B7}" presName="spaceBetweenRectangles" presStyleCnt="0"/>
      <dgm:spPr/>
      <dgm:t>
        <a:bodyPr/>
        <a:lstStyle/>
        <a:p>
          <a:endParaRPr lang="en-US"/>
        </a:p>
      </dgm:t>
    </dgm:pt>
    <dgm:pt modelId="{FC01C8B2-9A77-4E1E-82C3-AF6E88582973}" type="pres">
      <dgm:prSet presAssocID="{D774F392-CAA2-4307-B16E-E2FDC0C65EB4}" presName="parentLin" presStyleCnt="0"/>
      <dgm:spPr/>
    </dgm:pt>
    <dgm:pt modelId="{CBFAF015-755A-45AB-9E1A-DF30F0702FF8}" type="pres">
      <dgm:prSet presAssocID="{D774F392-CAA2-4307-B16E-E2FDC0C65EB4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767CA36F-3F13-47AA-B3B2-9410CFAE4073}" type="pres">
      <dgm:prSet presAssocID="{D774F392-CAA2-4307-B16E-E2FDC0C65EB4}" presName="parentText" presStyleLbl="node1" presStyleIdx="1" presStyleCnt="5" custScaleX="106051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B57D61-5AA3-4505-BAFB-48EE2C22A3D6}" type="pres">
      <dgm:prSet presAssocID="{D774F392-CAA2-4307-B16E-E2FDC0C65EB4}" presName="negativeSpace" presStyleCnt="0"/>
      <dgm:spPr/>
    </dgm:pt>
    <dgm:pt modelId="{AC10AF12-32CC-4141-9CCA-BFE898269448}" type="pres">
      <dgm:prSet presAssocID="{D774F392-CAA2-4307-B16E-E2FDC0C65EB4}" presName="childText" presStyleLbl="conFgAcc1" presStyleIdx="1" presStyleCnt="5">
        <dgm:presLayoutVars>
          <dgm:bulletEnabled val="1"/>
        </dgm:presLayoutVars>
      </dgm:prSet>
      <dgm:spPr/>
    </dgm:pt>
    <dgm:pt modelId="{CC5B7A3A-C00B-4D45-B001-9F9951B62B64}" type="pres">
      <dgm:prSet presAssocID="{3B9DAD55-DCF0-46A3-AFC5-CA80E0B40AEC}" presName="spaceBetweenRectangles" presStyleCnt="0"/>
      <dgm:spPr/>
    </dgm:pt>
    <dgm:pt modelId="{BF9F93C3-8DE9-41EE-AF22-3F4A2C297FAF}" type="pres">
      <dgm:prSet presAssocID="{52C94E0D-ECD6-4A62-8EC7-8D57BE6DD08D}" presName="parentLin" presStyleCnt="0"/>
      <dgm:spPr/>
      <dgm:t>
        <a:bodyPr/>
        <a:lstStyle/>
        <a:p>
          <a:endParaRPr lang="en-US"/>
        </a:p>
      </dgm:t>
    </dgm:pt>
    <dgm:pt modelId="{119347B4-980F-4725-9F5E-E67EF5329236}" type="pres">
      <dgm:prSet presAssocID="{52C94E0D-ECD6-4A62-8EC7-8D57BE6DD08D}" presName="parentLeftMargin" presStyleLbl="node1" presStyleIdx="1" presStyleCnt="5"/>
      <dgm:spPr/>
      <dgm:t>
        <a:bodyPr/>
        <a:lstStyle/>
        <a:p>
          <a:endParaRPr lang="zh-TW" altLang="en-US"/>
        </a:p>
      </dgm:t>
    </dgm:pt>
    <dgm:pt modelId="{5386200E-BEF9-456D-B5F0-AFFC24962378}" type="pres">
      <dgm:prSet presAssocID="{52C94E0D-ECD6-4A62-8EC7-8D57BE6DD08D}" presName="parentText" presStyleLbl="node1" presStyleIdx="2" presStyleCnt="5" custScaleX="105891" custLinFactX="1718" custLinFactNeighborX="100000" custLinFactNeighborY="84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B9FB7F-A083-4810-B3B1-825F66A98427}" type="pres">
      <dgm:prSet presAssocID="{52C94E0D-ECD6-4A62-8EC7-8D57BE6DD08D}" presName="negativeSpace" presStyleCnt="0"/>
      <dgm:spPr/>
      <dgm:t>
        <a:bodyPr/>
        <a:lstStyle/>
        <a:p>
          <a:endParaRPr lang="en-US"/>
        </a:p>
      </dgm:t>
    </dgm:pt>
    <dgm:pt modelId="{F505EB2C-8AD9-4FAA-B142-042391070C21}" type="pres">
      <dgm:prSet presAssocID="{52C94E0D-ECD6-4A62-8EC7-8D57BE6DD08D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211B6-C260-4600-9C75-3B7688C97F12}" type="pres">
      <dgm:prSet presAssocID="{46657B2C-1713-4B13-A615-CE63EB0275ED}" presName="spaceBetweenRectangles" presStyleCnt="0"/>
      <dgm:spPr/>
      <dgm:t>
        <a:bodyPr/>
        <a:lstStyle/>
        <a:p>
          <a:endParaRPr lang="en-US"/>
        </a:p>
      </dgm:t>
    </dgm:pt>
    <dgm:pt modelId="{CFE1A621-5D46-47E9-97EF-E19B4524B246}" type="pres">
      <dgm:prSet presAssocID="{7206C453-5853-49A2-B4CE-BC0AF1F19EBC}" presName="parentLin" presStyleCnt="0"/>
      <dgm:spPr/>
      <dgm:t>
        <a:bodyPr/>
        <a:lstStyle/>
        <a:p>
          <a:endParaRPr lang="en-US"/>
        </a:p>
      </dgm:t>
    </dgm:pt>
    <dgm:pt modelId="{775C69BE-8257-433D-B16D-32639B21CECF}" type="pres">
      <dgm:prSet presAssocID="{7206C453-5853-49A2-B4CE-BC0AF1F19EBC}" presName="parentLeftMargin" presStyleLbl="node1" presStyleIdx="2" presStyleCnt="5"/>
      <dgm:spPr/>
      <dgm:t>
        <a:bodyPr/>
        <a:lstStyle/>
        <a:p>
          <a:endParaRPr lang="zh-TW" altLang="en-US"/>
        </a:p>
      </dgm:t>
    </dgm:pt>
    <dgm:pt modelId="{CAE2487C-35F4-4CC9-85A7-352EFCE8554E}" type="pres">
      <dgm:prSet presAssocID="{7206C453-5853-49A2-B4CE-BC0AF1F19EBC}" presName="parentText" presStyleLbl="node1" presStyleIdx="3" presStyleCnt="5" custScaleX="106050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868A39-7517-4CCC-8381-C9B1836F088E}" type="pres">
      <dgm:prSet presAssocID="{7206C453-5853-49A2-B4CE-BC0AF1F19EBC}" presName="negativeSpace" presStyleCnt="0"/>
      <dgm:spPr/>
      <dgm:t>
        <a:bodyPr/>
        <a:lstStyle/>
        <a:p>
          <a:endParaRPr lang="en-US"/>
        </a:p>
      </dgm:t>
    </dgm:pt>
    <dgm:pt modelId="{AAB85C24-0390-4522-AA6F-EC7FFFC14256}" type="pres">
      <dgm:prSet presAssocID="{7206C453-5853-49A2-B4CE-BC0AF1F19EBC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6900E-C149-4CD2-9A1C-A07CEC977916}" type="pres">
      <dgm:prSet presAssocID="{CAA56964-2A25-4219-9C1F-7C8861D203CA}" presName="spaceBetweenRectangles" presStyleCnt="0"/>
      <dgm:spPr/>
    </dgm:pt>
    <dgm:pt modelId="{C4927C0F-A9DB-4C47-9730-66F6470446AF}" type="pres">
      <dgm:prSet presAssocID="{D073B34C-8675-4B3C-9B49-98016559AD41}" presName="parentLin" presStyleCnt="0"/>
      <dgm:spPr/>
    </dgm:pt>
    <dgm:pt modelId="{E5682644-6B14-4427-BEB9-4826C68558E0}" type="pres">
      <dgm:prSet presAssocID="{D073B34C-8675-4B3C-9B49-98016559AD41}" presName="parentLeftMargin" presStyleLbl="node1" presStyleIdx="3" presStyleCnt="5"/>
      <dgm:spPr/>
      <dgm:t>
        <a:bodyPr/>
        <a:lstStyle/>
        <a:p>
          <a:endParaRPr lang="zh-TW" altLang="en-US"/>
        </a:p>
      </dgm:t>
    </dgm:pt>
    <dgm:pt modelId="{6540A538-7E35-45A9-96E7-0EEA242A5193}" type="pres">
      <dgm:prSet presAssocID="{D073B34C-8675-4B3C-9B49-98016559AD41}" presName="parentText" presStyleLbl="node1" presStyleIdx="4" presStyleCnt="5" custScaleX="106337" custLinFactX="2632" custLinFactNeighborX="100000" custLinFactNeighborY="489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1B3B29-FFB0-4065-B511-0E38F4CB16A3}" type="pres">
      <dgm:prSet presAssocID="{D073B34C-8675-4B3C-9B49-98016559AD41}" presName="negativeSpace" presStyleCnt="0"/>
      <dgm:spPr/>
    </dgm:pt>
    <dgm:pt modelId="{42A927A8-8EE1-4A8A-93CB-229E8A2753F0}" type="pres">
      <dgm:prSet presAssocID="{D073B34C-8675-4B3C-9B49-98016559AD41}" presName="childText" presStyleLbl="conFgAcc1" presStyleIdx="4" presStyleCnt="5" custLinFactNeighborX="749" custLinFactNeighborY="1271">
        <dgm:presLayoutVars>
          <dgm:bulletEnabled val="1"/>
        </dgm:presLayoutVars>
      </dgm:prSet>
      <dgm:spPr/>
    </dgm:pt>
  </dgm:ptLst>
  <dgm:cxnLst>
    <dgm:cxn modelId="{DEA0CE32-D86D-4515-BF6D-59260A0FD055}" srcId="{88DFD4EB-2AE6-4BA4-907C-476E43170779}" destId="{D774F392-CAA2-4307-B16E-E2FDC0C65EB4}" srcOrd="1" destOrd="0" parTransId="{A30A0674-3D81-44A1-A485-886E18BD97C0}" sibTransId="{3B9DAD55-DCF0-46A3-AFC5-CA80E0B40AEC}"/>
    <dgm:cxn modelId="{429CA67B-BBAD-4D24-AF16-6768034BB2E3}" srcId="{88DFD4EB-2AE6-4BA4-907C-476E43170779}" destId="{51925D69-1492-4C92-9309-077C3B069354}" srcOrd="0" destOrd="0" parTransId="{791EA9DA-9DBF-4457-9182-8D8CC3CD03A6}" sibTransId="{93A4A20F-1D59-4BC3-BB19-3109693684B7}"/>
    <dgm:cxn modelId="{B826F002-F228-4F6D-982D-C1D41213CF6C}" type="presOf" srcId="{51925D69-1492-4C92-9309-077C3B069354}" destId="{3245F134-45A7-4EB3-B67C-6F1388038A7C}" srcOrd="0" destOrd="0" presId="urn:microsoft.com/office/officeart/2005/8/layout/list1"/>
    <dgm:cxn modelId="{DCE990C0-7E7F-4091-A56B-E85DC72CE567}" type="presOf" srcId="{D774F392-CAA2-4307-B16E-E2FDC0C65EB4}" destId="{767CA36F-3F13-47AA-B3B2-9410CFAE4073}" srcOrd="1" destOrd="0" presId="urn:microsoft.com/office/officeart/2005/8/layout/list1"/>
    <dgm:cxn modelId="{A48188C2-14A5-4E90-A3FE-A381E4EC461B}" type="presOf" srcId="{52C94E0D-ECD6-4A62-8EC7-8D57BE6DD08D}" destId="{119347B4-980F-4725-9F5E-E67EF5329236}" srcOrd="0" destOrd="0" presId="urn:microsoft.com/office/officeart/2005/8/layout/list1"/>
    <dgm:cxn modelId="{0D043943-51FE-4621-AA03-F444F4ED9E38}" type="presOf" srcId="{88DFD4EB-2AE6-4BA4-907C-476E43170779}" destId="{DDA830DC-5021-4D33-9925-8B0CD258A83B}" srcOrd="0" destOrd="0" presId="urn:microsoft.com/office/officeart/2005/8/layout/list1"/>
    <dgm:cxn modelId="{6D029223-5085-42A1-87FD-F2398FF851A4}" type="presOf" srcId="{D774F392-CAA2-4307-B16E-E2FDC0C65EB4}" destId="{CBFAF015-755A-45AB-9E1A-DF30F0702FF8}" srcOrd="0" destOrd="0" presId="urn:microsoft.com/office/officeart/2005/8/layout/list1"/>
    <dgm:cxn modelId="{9C910F61-210B-44D1-BC94-CA6D26F7470C}" srcId="{88DFD4EB-2AE6-4BA4-907C-476E43170779}" destId="{52C94E0D-ECD6-4A62-8EC7-8D57BE6DD08D}" srcOrd="2" destOrd="0" parTransId="{67FCA06C-9A4E-4730-ACCA-F5584F9778E0}" sibTransId="{46657B2C-1713-4B13-A615-CE63EB0275ED}"/>
    <dgm:cxn modelId="{477D77CF-EC57-4AE5-A006-A1C4B0C2205F}" type="presOf" srcId="{D073B34C-8675-4B3C-9B49-98016559AD41}" destId="{E5682644-6B14-4427-BEB9-4826C68558E0}" srcOrd="0" destOrd="0" presId="urn:microsoft.com/office/officeart/2005/8/layout/list1"/>
    <dgm:cxn modelId="{4F9A71BF-D62C-4F12-AB13-24857FDAC460}" type="presOf" srcId="{7206C453-5853-49A2-B4CE-BC0AF1F19EBC}" destId="{CAE2487C-35F4-4CC9-85A7-352EFCE8554E}" srcOrd="1" destOrd="0" presId="urn:microsoft.com/office/officeart/2005/8/layout/list1"/>
    <dgm:cxn modelId="{C19FC1D5-F7D3-44BA-AC89-177F59415FA0}" type="presOf" srcId="{51925D69-1492-4C92-9309-077C3B069354}" destId="{D1E9D5CE-1E58-4FDF-BEFD-965EBBB95DE6}" srcOrd="1" destOrd="0" presId="urn:microsoft.com/office/officeart/2005/8/layout/list1"/>
    <dgm:cxn modelId="{D5C1966E-D5F3-45CB-AD2F-BB7085EDAE44}" srcId="{88DFD4EB-2AE6-4BA4-907C-476E43170779}" destId="{D073B34C-8675-4B3C-9B49-98016559AD41}" srcOrd="4" destOrd="0" parTransId="{0555A4F8-6D51-4A43-8ECF-11539FD4D473}" sibTransId="{1E56420F-464F-49D8-8E7D-5536F39436DE}"/>
    <dgm:cxn modelId="{EA0F3840-4ADA-4B4D-A605-89A5F3060B76}" srcId="{88DFD4EB-2AE6-4BA4-907C-476E43170779}" destId="{7206C453-5853-49A2-B4CE-BC0AF1F19EBC}" srcOrd="3" destOrd="0" parTransId="{CA410F31-E04A-4775-9110-2A94FA2550F0}" sibTransId="{CAA56964-2A25-4219-9C1F-7C8861D203CA}"/>
    <dgm:cxn modelId="{EEBF45F2-7C53-4CE2-B457-E8D265EC9074}" type="presOf" srcId="{7206C453-5853-49A2-B4CE-BC0AF1F19EBC}" destId="{775C69BE-8257-433D-B16D-32639B21CECF}" srcOrd="0" destOrd="0" presId="urn:microsoft.com/office/officeart/2005/8/layout/list1"/>
    <dgm:cxn modelId="{9A86FB9F-C511-4372-89B7-210DBAAD0877}" type="presOf" srcId="{52C94E0D-ECD6-4A62-8EC7-8D57BE6DD08D}" destId="{5386200E-BEF9-456D-B5F0-AFFC24962378}" srcOrd="1" destOrd="0" presId="urn:microsoft.com/office/officeart/2005/8/layout/list1"/>
    <dgm:cxn modelId="{7228EAE1-39F0-462D-BD34-07E0E3D1D2DA}" type="presOf" srcId="{D073B34C-8675-4B3C-9B49-98016559AD41}" destId="{6540A538-7E35-45A9-96E7-0EEA242A5193}" srcOrd="1" destOrd="0" presId="urn:microsoft.com/office/officeart/2005/8/layout/list1"/>
    <dgm:cxn modelId="{805B96F8-8F06-4BF6-94B8-BA0901A8DD3C}" type="presParOf" srcId="{DDA830DC-5021-4D33-9925-8B0CD258A83B}" destId="{5CFA807E-A292-4C18-B4BE-6661487CD21D}" srcOrd="0" destOrd="0" presId="urn:microsoft.com/office/officeart/2005/8/layout/list1"/>
    <dgm:cxn modelId="{32B65AC2-C09F-43BD-9D59-1E0391E0E39F}" type="presParOf" srcId="{5CFA807E-A292-4C18-B4BE-6661487CD21D}" destId="{3245F134-45A7-4EB3-B67C-6F1388038A7C}" srcOrd="0" destOrd="0" presId="urn:microsoft.com/office/officeart/2005/8/layout/list1"/>
    <dgm:cxn modelId="{97249A8C-64B1-4CC1-8713-8BEB8DB7EEF1}" type="presParOf" srcId="{5CFA807E-A292-4C18-B4BE-6661487CD21D}" destId="{D1E9D5CE-1E58-4FDF-BEFD-965EBBB95DE6}" srcOrd="1" destOrd="0" presId="urn:microsoft.com/office/officeart/2005/8/layout/list1"/>
    <dgm:cxn modelId="{43D2BB3F-A3AA-4511-8ACA-6FDA42ADD911}" type="presParOf" srcId="{DDA830DC-5021-4D33-9925-8B0CD258A83B}" destId="{6CCB954F-3B05-467B-BCFF-08A4C25D7774}" srcOrd="1" destOrd="0" presId="urn:microsoft.com/office/officeart/2005/8/layout/list1"/>
    <dgm:cxn modelId="{1F54F6FB-9282-4220-B148-78A23805E42F}" type="presParOf" srcId="{DDA830DC-5021-4D33-9925-8B0CD258A83B}" destId="{BA3AD379-876D-40DF-A866-5E3D679DE857}" srcOrd="2" destOrd="0" presId="urn:microsoft.com/office/officeart/2005/8/layout/list1"/>
    <dgm:cxn modelId="{6DC6DE6D-74B3-42C4-BE64-2F7025F62CF0}" type="presParOf" srcId="{DDA830DC-5021-4D33-9925-8B0CD258A83B}" destId="{80EAC08D-8933-4265-948E-1348173EEAA7}" srcOrd="3" destOrd="0" presId="urn:microsoft.com/office/officeart/2005/8/layout/list1"/>
    <dgm:cxn modelId="{D80064BF-736C-4721-8FF0-A5A39EFB0F1B}" type="presParOf" srcId="{DDA830DC-5021-4D33-9925-8B0CD258A83B}" destId="{FC01C8B2-9A77-4E1E-82C3-AF6E88582973}" srcOrd="4" destOrd="0" presId="urn:microsoft.com/office/officeart/2005/8/layout/list1"/>
    <dgm:cxn modelId="{DF1523DF-3DB5-4AE6-BE43-A95E540E30FD}" type="presParOf" srcId="{FC01C8B2-9A77-4E1E-82C3-AF6E88582973}" destId="{CBFAF015-755A-45AB-9E1A-DF30F0702FF8}" srcOrd="0" destOrd="0" presId="urn:microsoft.com/office/officeart/2005/8/layout/list1"/>
    <dgm:cxn modelId="{882E49E6-F0F7-43B0-8F4E-37D6DD3507BA}" type="presParOf" srcId="{FC01C8B2-9A77-4E1E-82C3-AF6E88582973}" destId="{767CA36F-3F13-47AA-B3B2-9410CFAE4073}" srcOrd="1" destOrd="0" presId="urn:microsoft.com/office/officeart/2005/8/layout/list1"/>
    <dgm:cxn modelId="{1F2D5E6A-5CE7-4DDF-A793-5D15F2FC003E}" type="presParOf" srcId="{DDA830DC-5021-4D33-9925-8B0CD258A83B}" destId="{0BB57D61-5AA3-4505-BAFB-48EE2C22A3D6}" srcOrd="5" destOrd="0" presId="urn:microsoft.com/office/officeart/2005/8/layout/list1"/>
    <dgm:cxn modelId="{D2307ADD-C90A-4192-B9C9-02D33D48A4AD}" type="presParOf" srcId="{DDA830DC-5021-4D33-9925-8B0CD258A83B}" destId="{AC10AF12-32CC-4141-9CCA-BFE898269448}" srcOrd="6" destOrd="0" presId="urn:microsoft.com/office/officeart/2005/8/layout/list1"/>
    <dgm:cxn modelId="{323DB333-2BD6-4A69-AA4F-F8D4EEA9F01A}" type="presParOf" srcId="{DDA830DC-5021-4D33-9925-8B0CD258A83B}" destId="{CC5B7A3A-C00B-4D45-B001-9F9951B62B64}" srcOrd="7" destOrd="0" presId="urn:microsoft.com/office/officeart/2005/8/layout/list1"/>
    <dgm:cxn modelId="{0B89590C-202A-4D1F-B34B-94A3795CA7C0}" type="presParOf" srcId="{DDA830DC-5021-4D33-9925-8B0CD258A83B}" destId="{BF9F93C3-8DE9-41EE-AF22-3F4A2C297FAF}" srcOrd="8" destOrd="0" presId="urn:microsoft.com/office/officeart/2005/8/layout/list1"/>
    <dgm:cxn modelId="{51D88B41-9E57-4535-9EF8-5F634C1B836C}" type="presParOf" srcId="{BF9F93C3-8DE9-41EE-AF22-3F4A2C297FAF}" destId="{119347B4-980F-4725-9F5E-E67EF5329236}" srcOrd="0" destOrd="0" presId="urn:microsoft.com/office/officeart/2005/8/layout/list1"/>
    <dgm:cxn modelId="{8054CD8D-C003-47F7-A43D-5A3FF610E821}" type="presParOf" srcId="{BF9F93C3-8DE9-41EE-AF22-3F4A2C297FAF}" destId="{5386200E-BEF9-456D-B5F0-AFFC24962378}" srcOrd="1" destOrd="0" presId="urn:microsoft.com/office/officeart/2005/8/layout/list1"/>
    <dgm:cxn modelId="{5DBF5495-BFE3-40F7-B60E-842877A669E4}" type="presParOf" srcId="{DDA830DC-5021-4D33-9925-8B0CD258A83B}" destId="{5AB9FB7F-A083-4810-B3B1-825F66A98427}" srcOrd="9" destOrd="0" presId="urn:microsoft.com/office/officeart/2005/8/layout/list1"/>
    <dgm:cxn modelId="{52D61603-E15E-4CD7-926F-B05BD7234D10}" type="presParOf" srcId="{DDA830DC-5021-4D33-9925-8B0CD258A83B}" destId="{F505EB2C-8AD9-4FAA-B142-042391070C21}" srcOrd="10" destOrd="0" presId="urn:microsoft.com/office/officeart/2005/8/layout/list1"/>
    <dgm:cxn modelId="{10DB194D-0C98-4FB4-8176-7CA0FEAE7223}" type="presParOf" srcId="{DDA830DC-5021-4D33-9925-8B0CD258A83B}" destId="{7E5211B6-C260-4600-9C75-3B7688C97F12}" srcOrd="11" destOrd="0" presId="urn:microsoft.com/office/officeart/2005/8/layout/list1"/>
    <dgm:cxn modelId="{97A8B7D2-A8E5-440C-AA9C-5BBE04CC811B}" type="presParOf" srcId="{DDA830DC-5021-4D33-9925-8B0CD258A83B}" destId="{CFE1A621-5D46-47E9-97EF-E19B4524B246}" srcOrd="12" destOrd="0" presId="urn:microsoft.com/office/officeart/2005/8/layout/list1"/>
    <dgm:cxn modelId="{BDE8EE5C-1EEE-43AC-ACE6-6BB23FC1D24A}" type="presParOf" srcId="{CFE1A621-5D46-47E9-97EF-E19B4524B246}" destId="{775C69BE-8257-433D-B16D-32639B21CECF}" srcOrd="0" destOrd="0" presId="urn:microsoft.com/office/officeart/2005/8/layout/list1"/>
    <dgm:cxn modelId="{7C67651A-1EDE-4FFC-B336-891E2B50532E}" type="presParOf" srcId="{CFE1A621-5D46-47E9-97EF-E19B4524B246}" destId="{CAE2487C-35F4-4CC9-85A7-352EFCE8554E}" srcOrd="1" destOrd="0" presId="urn:microsoft.com/office/officeart/2005/8/layout/list1"/>
    <dgm:cxn modelId="{4BD5D357-30B6-4955-9222-253A3C466095}" type="presParOf" srcId="{DDA830DC-5021-4D33-9925-8B0CD258A83B}" destId="{58868A39-7517-4CCC-8381-C9B1836F088E}" srcOrd="13" destOrd="0" presId="urn:microsoft.com/office/officeart/2005/8/layout/list1"/>
    <dgm:cxn modelId="{AC39C190-74F3-47EE-A79D-0E637B0E2FB7}" type="presParOf" srcId="{DDA830DC-5021-4D33-9925-8B0CD258A83B}" destId="{AAB85C24-0390-4522-AA6F-EC7FFFC14256}" srcOrd="14" destOrd="0" presId="urn:microsoft.com/office/officeart/2005/8/layout/list1"/>
    <dgm:cxn modelId="{0FB24072-1B52-4A73-A3F9-F585102F2D1E}" type="presParOf" srcId="{DDA830DC-5021-4D33-9925-8B0CD258A83B}" destId="{2A26900E-C149-4CD2-9A1C-A07CEC977916}" srcOrd="15" destOrd="0" presId="urn:microsoft.com/office/officeart/2005/8/layout/list1"/>
    <dgm:cxn modelId="{FFE3E67B-D015-4404-A61A-047EE2134CB7}" type="presParOf" srcId="{DDA830DC-5021-4D33-9925-8B0CD258A83B}" destId="{C4927C0F-A9DB-4C47-9730-66F6470446AF}" srcOrd="16" destOrd="0" presId="urn:microsoft.com/office/officeart/2005/8/layout/list1"/>
    <dgm:cxn modelId="{6A2DA688-B929-4EBA-AA70-22A05AE6E996}" type="presParOf" srcId="{C4927C0F-A9DB-4C47-9730-66F6470446AF}" destId="{E5682644-6B14-4427-BEB9-4826C68558E0}" srcOrd="0" destOrd="0" presId="urn:microsoft.com/office/officeart/2005/8/layout/list1"/>
    <dgm:cxn modelId="{44312FB5-F2F8-40FE-8995-A5D587470E8C}" type="presParOf" srcId="{C4927C0F-A9DB-4C47-9730-66F6470446AF}" destId="{6540A538-7E35-45A9-96E7-0EEA242A5193}" srcOrd="1" destOrd="0" presId="urn:microsoft.com/office/officeart/2005/8/layout/list1"/>
    <dgm:cxn modelId="{A9FB249E-2EFD-4853-9F94-CA09FC978102}" type="presParOf" srcId="{DDA830DC-5021-4D33-9925-8B0CD258A83B}" destId="{551B3B29-FFB0-4065-B511-0E38F4CB16A3}" srcOrd="17" destOrd="0" presId="urn:microsoft.com/office/officeart/2005/8/layout/list1"/>
    <dgm:cxn modelId="{FA2C5D73-C693-495F-957A-D38F0923B041}" type="presParOf" srcId="{DDA830DC-5021-4D33-9925-8B0CD258A83B}" destId="{42A927A8-8EE1-4A8A-93CB-229E8A2753F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8DFD4EB-2AE6-4BA4-907C-476E4317077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1925D69-1492-4C92-9309-077C3B06935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「先賣後買現股當沖」開放措施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791EA9DA-9DBF-4457-9182-8D8CC3CD03A6}" type="parTrans" cxnId="{429CA67B-BBAD-4D24-AF16-6768034BB2E3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93A4A20F-1D59-4BC3-BB19-3109693684B7}" type="sibTrans" cxnId="{429CA67B-BBAD-4D24-AF16-6768034BB2E3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7206C453-5853-49A2-B4CE-BC0AF1F19EBC}">
      <dgm:prSet phldrT="[文字]" custT="1"/>
      <dgm:spPr/>
      <dgm:t>
        <a:bodyPr/>
        <a:lstStyle/>
        <a:p>
          <a:pPr algn="ctr"/>
          <a:r>
            <a:rPr lang="zh-TW" altLang="zh-TW" sz="2400" b="1" dirty="0" smtClean="0">
              <a:latin typeface="標楷體" pitchFamily="65" charset="-120"/>
              <a:ea typeface="標楷體" pitchFamily="65" charset="-120"/>
            </a:rPr>
            <a:t>當沖券差</a:t>
          </a: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作業流程與範例說明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CA410F31-E04A-4775-9110-2A94FA2550F0}" type="parTrans" cxnId="{EA0F3840-4ADA-4B4D-A605-89A5F3060B76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CAA56964-2A25-4219-9C1F-7C8861D203CA}" type="sibTrans" cxnId="{EA0F3840-4ADA-4B4D-A605-89A5F3060B76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52C94E0D-ECD6-4A62-8EC7-8D57BE6DD08D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電腦作業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46657B2C-1713-4B13-A615-CE63EB0275ED}" type="sibTrans" cxnId="{9C910F61-210B-44D1-BC94-CA6D26F7470C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67FCA06C-9A4E-4730-ACCA-F5584F9778E0}" type="parTrans" cxnId="{9C910F61-210B-44D1-BC94-CA6D26F7470C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774F392-CAA2-4307-B16E-E2FDC0C65EB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現股當沖電腦作業流程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3B9DAD55-DCF0-46A3-AFC5-CA80E0B40AEC}" type="sibTrans" cxnId="{DEA0CE32-D86D-4515-BF6D-59260A0FD05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A30A0674-3D81-44A1-A485-886E18BD97C0}" type="parTrans" cxnId="{DEA0CE32-D86D-4515-BF6D-59260A0FD05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073B34C-8675-4B3C-9B49-98016559AD41}">
      <dgm:prSet phldrT="[文字]" custT="1"/>
      <dgm:spPr/>
      <dgm:t>
        <a:bodyPr/>
        <a:lstStyle/>
        <a:p>
          <a:pPr algn="ctr"/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重要作業時程說明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1E56420F-464F-49D8-8E7D-5536F39436DE}" type="sibTrans" cxnId="{D5C1966E-D5F3-45CB-AD2F-BB7085EDAE44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0555A4F8-6D51-4A43-8ECF-11539FD4D473}" type="parTrans" cxnId="{D5C1966E-D5F3-45CB-AD2F-BB7085EDAE44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DA830DC-5021-4D33-9925-8B0CD258A83B}" type="pres">
      <dgm:prSet presAssocID="{88DFD4EB-2AE6-4BA4-907C-476E431707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CFA807E-A292-4C18-B4BE-6661487CD21D}" type="pres">
      <dgm:prSet presAssocID="{51925D69-1492-4C92-9309-077C3B069354}" presName="parentLin" presStyleCnt="0"/>
      <dgm:spPr/>
      <dgm:t>
        <a:bodyPr/>
        <a:lstStyle/>
        <a:p>
          <a:endParaRPr lang="en-US"/>
        </a:p>
      </dgm:t>
    </dgm:pt>
    <dgm:pt modelId="{3245F134-45A7-4EB3-B67C-6F1388038A7C}" type="pres">
      <dgm:prSet presAssocID="{51925D69-1492-4C92-9309-077C3B069354}" presName="parentLeftMargin" presStyleLbl="node1" presStyleIdx="0" presStyleCnt="5"/>
      <dgm:spPr/>
      <dgm:t>
        <a:bodyPr/>
        <a:lstStyle/>
        <a:p>
          <a:endParaRPr lang="zh-TW" altLang="en-US"/>
        </a:p>
      </dgm:t>
    </dgm:pt>
    <dgm:pt modelId="{D1E9D5CE-1E58-4FDF-BEFD-965EBBB95DE6}" type="pres">
      <dgm:prSet presAssocID="{51925D69-1492-4C92-9309-077C3B069354}" presName="parentText" presStyleLbl="node1" presStyleIdx="0" presStyleCnt="5" custScaleX="105892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CB954F-3B05-467B-BCFF-08A4C25D7774}" type="pres">
      <dgm:prSet presAssocID="{51925D69-1492-4C92-9309-077C3B069354}" presName="negativeSpace" presStyleCnt="0"/>
      <dgm:spPr/>
      <dgm:t>
        <a:bodyPr/>
        <a:lstStyle/>
        <a:p>
          <a:endParaRPr lang="en-US"/>
        </a:p>
      </dgm:t>
    </dgm:pt>
    <dgm:pt modelId="{BA3AD379-876D-40DF-A866-5E3D679DE857}" type="pres">
      <dgm:prSet presAssocID="{51925D69-1492-4C92-9309-077C3B069354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AC08D-8933-4265-948E-1348173EEAA7}" type="pres">
      <dgm:prSet presAssocID="{93A4A20F-1D59-4BC3-BB19-3109693684B7}" presName="spaceBetweenRectangles" presStyleCnt="0"/>
      <dgm:spPr/>
      <dgm:t>
        <a:bodyPr/>
        <a:lstStyle/>
        <a:p>
          <a:endParaRPr lang="en-US"/>
        </a:p>
      </dgm:t>
    </dgm:pt>
    <dgm:pt modelId="{FC01C8B2-9A77-4E1E-82C3-AF6E88582973}" type="pres">
      <dgm:prSet presAssocID="{D774F392-CAA2-4307-B16E-E2FDC0C65EB4}" presName="parentLin" presStyleCnt="0"/>
      <dgm:spPr/>
    </dgm:pt>
    <dgm:pt modelId="{CBFAF015-755A-45AB-9E1A-DF30F0702FF8}" type="pres">
      <dgm:prSet presAssocID="{D774F392-CAA2-4307-B16E-E2FDC0C65EB4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767CA36F-3F13-47AA-B3B2-9410CFAE4073}" type="pres">
      <dgm:prSet presAssocID="{D774F392-CAA2-4307-B16E-E2FDC0C65EB4}" presName="parentText" presStyleLbl="node1" presStyleIdx="1" presStyleCnt="5" custScaleX="106051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B57D61-5AA3-4505-BAFB-48EE2C22A3D6}" type="pres">
      <dgm:prSet presAssocID="{D774F392-CAA2-4307-B16E-E2FDC0C65EB4}" presName="negativeSpace" presStyleCnt="0"/>
      <dgm:spPr/>
    </dgm:pt>
    <dgm:pt modelId="{AC10AF12-32CC-4141-9CCA-BFE898269448}" type="pres">
      <dgm:prSet presAssocID="{D774F392-CAA2-4307-B16E-E2FDC0C65EB4}" presName="childText" presStyleLbl="conFgAcc1" presStyleIdx="1" presStyleCnt="5">
        <dgm:presLayoutVars>
          <dgm:bulletEnabled val="1"/>
        </dgm:presLayoutVars>
      </dgm:prSet>
      <dgm:spPr/>
    </dgm:pt>
    <dgm:pt modelId="{CC5B7A3A-C00B-4D45-B001-9F9951B62B64}" type="pres">
      <dgm:prSet presAssocID="{3B9DAD55-DCF0-46A3-AFC5-CA80E0B40AEC}" presName="spaceBetweenRectangles" presStyleCnt="0"/>
      <dgm:spPr/>
    </dgm:pt>
    <dgm:pt modelId="{BF9F93C3-8DE9-41EE-AF22-3F4A2C297FAF}" type="pres">
      <dgm:prSet presAssocID="{52C94E0D-ECD6-4A62-8EC7-8D57BE6DD08D}" presName="parentLin" presStyleCnt="0"/>
      <dgm:spPr/>
      <dgm:t>
        <a:bodyPr/>
        <a:lstStyle/>
        <a:p>
          <a:endParaRPr lang="en-US"/>
        </a:p>
      </dgm:t>
    </dgm:pt>
    <dgm:pt modelId="{119347B4-980F-4725-9F5E-E67EF5329236}" type="pres">
      <dgm:prSet presAssocID="{52C94E0D-ECD6-4A62-8EC7-8D57BE6DD08D}" presName="parentLeftMargin" presStyleLbl="node1" presStyleIdx="1" presStyleCnt="5"/>
      <dgm:spPr/>
      <dgm:t>
        <a:bodyPr/>
        <a:lstStyle/>
        <a:p>
          <a:endParaRPr lang="zh-TW" altLang="en-US"/>
        </a:p>
      </dgm:t>
    </dgm:pt>
    <dgm:pt modelId="{5386200E-BEF9-456D-B5F0-AFFC24962378}" type="pres">
      <dgm:prSet presAssocID="{52C94E0D-ECD6-4A62-8EC7-8D57BE6DD08D}" presName="parentText" presStyleLbl="node1" presStyleIdx="2" presStyleCnt="5" custScaleX="105891" custLinFactX="1718" custLinFactNeighborX="100000" custLinFactNeighborY="84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B9FB7F-A083-4810-B3B1-825F66A98427}" type="pres">
      <dgm:prSet presAssocID="{52C94E0D-ECD6-4A62-8EC7-8D57BE6DD08D}" presName="negativeSpace" presStyleCnt="0"/>
      <dgm:spPr/>
      <dgm:t>
        <a:bodyPr/>
        <a:lstStyle/>
        <a:p>
          <a:endParaRPr lang="en-US"/>
        </a:p>
      </dgm:t>
    </dgm:pt>
    <dgm:pt modelId="{F505EB2C-8AD9-4FAA-B142-042391070C21}" type="pres">
      <dgm:prSet presAssocID="{52C94E0D-ECD6-4A62-8EC7-8D57BE6DD08D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211B6-C260-4600-9C75-3B7688C97F12}" type="pres">
      <dgm:prSet presAssocID="{46657B2C-1713-4B13-A615-CE63EB0275ED}" presName="spaceBetweenRectangles" presStyleCnt="0"/>
      <dgm:spPr/>
      <dgm:t>
        <a:bodyPr/>
        <a:lstStyle/>
        <a:p>
          <a:endParaRPr lang="en-US"/>
        </a:p>
      </dgm:t>
    </dgm:pt>
    <dgm:pt modelId="{CFE1A621-5D46-47E9-97EF-E19B4524B246}" type="pres">
      <dgm:prSet presAssocID="{7206C453-5853-49A2-B4CE-BC0AF1F19EBC}" presName="parentLin" presStyleCnt="0"/>
      <dgm:spPr/>
      <dgm:t>
        <a:bodyPr/>
        <a:lstStyle/>
        <a:p>
          <a:endParaRPr lang="en-US"/>
        </a:p>
      </dgm:t>
    </dgm:pt>
    <dgm:pt modelId="{775C69BE-8257-433D-B16D-32639B21CECF}" type="pres">
      <dgm:prSet presAssocID="{7206C453-5853-49A2-B4CE-BC0AF1F19EBC}" presName="parentLeftMargin" presStyleLbl="node1" presStyleIdx="2" presStyleCnt="5"/>
      <dgm:spPr/>
      <dgm:t>
        <a:bodyPr/>
        <a:lstStyle/>
        <a:p>
          <a:endParaRPr lang="zh-TW" altLang="en-US"/>
        </a:p>
      </dgm:t>
    </dgm:pt>
    <dgm:pt modelId="{CAE2487C-35F4-4CC9-85A7-352EFCE8554E}" type="pres">
      <dgm:prSet presAssocID="{7206C453-5853-49A2-B4CE-BC0AF1F19EBC}" presName="parentText" presStyleLbl="node1" presStyleIdx="3" presStyleCnt="5" custScaleX="106050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868A39-7517-4CCC-8381-C9B1836F088E}" type="pres">
      <dgm:prSet presAssocID="{7206C453-5853-49A2-B4CE-BC0AF1F19EBC}" presName="negativeSpace" presStyleCnt="0"/>
      <dgm:spPr/>
      <dgm:t>
        <a:bodyPr/>
        <a:lstStyle/>
        <a:p>
          <a:endParaRPr lang="en-US"/>
        </a:p>
      </dgm:t>
    </dgm:pt>
    <dgm:pt modelId="{AAB85C24-0390-4522-AA6F-EC7FFFC14256}" type="pres">
      <dgm:prSet presAssocID="{7206C453-5853-49A2-B4CE-BC0AF1F19EBC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6900E-C149-4CD2-9A1C-A07CEC977916}" type="pres">
      <dgm:prSet presAssocID="{CAA56964-2A25-4219-9C1F-7C8861D203CA}" presName="spaceBetweenRectangles" presStyleCnt="0"/>
      <dgm:spPr/>
    </dgm:pt>
    <dgm:pt modelId="{C4927C0F-A9DB-4C47-9730-66F6470446AF}" type="pres">
      <dgm:prSet presAssocID="{D073B34C-8675-4B3C-9B49-98016559AD41}" presName="parentLin" presStyleCnt="0"/>
      <dgm:spPr/>
    </dgm:pt>
    <dgm:pt modelId="{E5682644-6B14-4427-BEB9-4826C68558E0}" type="pres">
      <dgm:prSet presAssocID="{D073B34C-8675-4B3C-9B49-98016559AD41}" presName="parentLeftMargin" presStyleLbl="node1" presStyleIdx="3" presStyleCnt="5"/>
      <dgm:spPr/>
      <dgm:t>
        <a:bodyPr/>
        <a:lstStyle/>
        <a:p>
          <a:endParaRPr lang="zh-TW" altLang="en-US"/>
        </a:p>
      </dgm:t>
    </dgm:pt>
    <dgm:pt modelId="{6540A538-7E35-45A9-96E7-0EEA242A5193}" type="pres">
      <dgm:prSet presAssocID="{D073B34C-8675-4B3C-9B49-98016559AD41}" presName="parentText" presStyleLbl="node1" presStyleIdx="4" presStyleCnt="5" custScaleX="106337" custLinFactX="2632" custLinFactNeighborX="100000" custLinFactNeighborY="489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1B3B29-FFB0-4065-B511-0E38F4CB16A3}" type="pres">
      <dgm:prSet presAssocID="{D073B34C-8675-4B3C-9B49-98016559AD41}" presName="negativeSpace" presStyleCnt="0"/>
      <dgm:spPr/>
    </dgm:pt>
    <dgm:pt modelId="{42A927A8-8EE1-4A8A-93CB-229E8A2753F0}" type="pres">
      <dgm:prSet presAssocID="{D073B34C-8675-4B3C-9B49-98016559AD41}" presName="childText" presStyleLbl="conFgAcc1" presStyleIdx="4" presStyleCnt="5" custLinFactNeighborX="749" custLinFactNeighborY="1271">
        <dgm:presLayoutVars>
          <dgm:bulletEnabled val="1"/>
        </dgm:presLayoutVars>
      </dgm:prSet>
      <dgm:spPr/>
    </dgm:pt>
  </dgm:ptLst>
  <dgm:cxnLst>
    <dgm:cxn modelId="{AD8133DE-0C14-4887-9A2E-840E6A8820FE}" type="presOf" srcId="{D774F392-CAA2-4307-B16E-E2FDC0C65EB4}" destId="{767CA36F-3F13-47AA-B3B2-9410CFAE4073}" srcOrd="1" destOrd="0" presId="urn:microsoft.com/office/officeart/2005/8/layout/list1"/>
    <dgm:cxn modelId="{EA0F3840-4ADA-4B4D-A605-89A5F3060B76}" srcId="{88DFD4EB-2AE6-4BA4-907C-476E43170779}" destId="{7206C453-5853-49A2-B4CE-BC0AF1F19EBC}" srcOrd="3" destOrd="0" parTransId="{CA410F31-E04A-4775-9110-2A94FA2550F0}" sibTransId="{CAA56964-2A25-4219-9C1F-7C8861D203CA}"/>
    <dgm:cxn modelId="{D5C1966E-D5F3-45CB-AD2F-BB7085EDAE44}" srcId="{88DFD4EB-2AE6-4BA4-907C-476E43170779}" destId="{D073B34C-8675-4B3C-9B49-98016559AD41}" srcOrd="4" destOrd="0" parTransId="{0555A4F8-6D51-4A43-8ECF-11539FD4D473}" sibTransId="{1E56420F-464F-49D8-8E7D-5536F39436DE}"/>
    <dgm:cxn modelId="{A20F9392-4DB5-4E98-AAF0-DE1D4C2CFD47}" type="presOf" srcId="{D774F392-CAA2-4307-B16E-E2FDC0C65EB4}" destId="{CBFAF015-755A-45AB-9E1A-DF30F0702FF8}" srcOrd="0" destOrd="0" presId="urn:microsoft.com/office/officeart/2005/8/layout/list1"/>
    <dgm:cxn modelId="{A98EA0CB-C427-4010-AF09-88CBF4C00569}" type="presOf" srcId="{52C94E0D-ECD6-4A62-8EC7-8D57BE6DD08D}" destId="{119347B4-980F-4725-9F5E-E67EF5329236}" srcOrd="0" destOrd="0" presId="urn:microsoft.com/office/officeart/2005/8/layout/list1"/>
    <dgm:cxn modelId="{DC8A7EA9-FDB4-453F-9AA6-8C6291A777CC}" type="presOf" srcId="{D073B34C-8675-4B3C-9B49-98016559AD41}" destId="{E5682644-6B14-4427-BEB9-4826C68558E0}" srcOrd="0" destOrd="0" presId="urn:microsoft.com/office/officeart/2005/8/layout/list1"/>
    <dgm:cxn modelId="{DEA0CE32-D86D-4515-BF6D-59260A0FD055}" srcId="{88DFD4EB-2AE6-4BA4-907C-476E43170779}" destId="{D774F392-CAA2-4307-B16E-E2FDC0C65EB4}" srcOrd="1" destOrd="0" parTransId="{A30A0674-3D81-44A1-A485-886E18BD97C0}" sibTransId="{3B9DAD55-DCF0-46A3-AFC5-CA80E0B40AEC}"/>
    <dgm:cxn modelId="{0FE2A45D-4A5A-44E7-AB7C-6DB9C593AD5D}" type="presOf" srcId="{52C94E0D-ECD6-4A62-8EC7-8D57BE6DD08D}" destId="{5386200E-BEF9-456D-B5F0-AFFC24962378}" srcOrd="1" destOrd="0" presId="urn:microsoft.com/office/officeart/2005/8/layout/list1"/>
    <dgm:cxn modelId="{031BA3E4-5995-44F2-862D-32AAD71CF033}" type="presOf" srcId="{7206C453-5853-49A2-B4CE-BC0AF1F19EBC}" destId="{CAE2487C-35F4-4CC9-85A7-352EFCE8554E}" srcOrd="1" destOrd="0" presId="urn:microsoft.com/office/officeart/2005/8/layout/list1"/>
    <dgm:cxn modelId="{C6ABB367-4383-42AE-AB2B-A7B5E4057262}" type="presOf" srcId="{D073B34C-8675-4B3C-9B49-98016559AD41}" destId="{6540A538-7E35-45A9-96E7-0EEA242A5193}" srcOrd="1" destOrd="0" presId="urn:microsoft.com/office/officeart/2005/8/layout/list1"/>
    <dgm:cxn modelId="{9C910F61-210B-44D1-BC94-CA6D26F7470C}" srcId="{88DFD4EB-2AE6-4BA4-907C-476E43170779}" destId="{52C94E0D-ECD6-4A62-8EC7-8D57BE6DD08D}" srcOrd="2" destOrd="0" parTransId="{67FCA06C-9A4E-4730-ACCA-F5584F9778E0}" sibTransId="{46657B2C-1713-4B13-A615-CE63EB0275ED}"/>
    <dgm:cxn modelId="{5419BD1D-7673-442C-96CF-1615B5285ED3}" type="presOf" srcId="{7206C453-5853-49A2-B4CE-BC0AF1F19EBC}" destId="{775C69BE-8257-433D-B16D-32639B21CECF}" srcOrd="0" destOrd="0" presId="urn:microsoft.com/office/officeart/2005/8/layout/list1"/>
    <dgm:cxn modelId="{039DDFFF-ADBF-40AC-AB60-79589B9DB850}" type="presOf" srcId="{88DFD4EB-2AE6-4BA4-907C-476E43170779}" destId="{DDA830DC-5021-4D33-9925-8B0CD258A83B}" srcOrd="0" destOrd="0" presId="urn:microsoft.com/office/officeart/2005/8/layout/list1"/>
    <dgm:cxn modelId="{429CA67B-BBAD-4D24-AF16-6768034BB2E3}" srcId="{88DFD4EB-2AE6-4BA4-907C-476E43170779}" destId="{51925D69-1492-4C92-9309-077C3B069354}" srcOrd="0" destOrd="0" parTransId="{791EA9DA-9DBF-4457-9182-8D8CC3CD03A6}" sibTransId="{93A4A20F-1D59-4BC3-BB19-3109693684B7}"/>
    <dgm:cxn modelId="{DD3A674E-BD4A-4FFA-B571-3013300FD1E3}" type="presOf" srcId="{51925D69-1492-4C92-9309-077C3B069354}" destId="{D1E9D5CE-1E58-4FDF-BEFD-965EBBB95DE6}" srcOrd="1" destOrd="0" presId="urn:microsoft.com/office/officeart/2005/8/layout/list1"/>
    <dgm:cxn modelId="{355D89EE-34A2-4671-8B36-CB38D949AFD1}" type="presOf" srcId="{51925D69-1492-4C92-9309-077C3B069354}" destId="{3245F134-45A7-4EB3-B67C-6F1388038A7C}" srcOrd="0" destOrd="0" presId="urn:microsoft.com/office/officeart/2005/8/layout/list1"/>
    <dgm:cxn modelId="{A5F57749-25D1-49DC-9DC9-BAE390418267}" type="presParOf" srcId="{DDA830DC-5021-4D33-9925-8B0CD258A83B}" destId="{5CFA807E-A292-4C18-B4BE-6661487CD21D}" srcOrd="0" destOrd="0" presId="urn:microsoft.com/office/officeart/2005/8/layout/list1"/>
    <dgm:cxn modelId="{0A99A480-D5D3-4075-996E-2AA593CE071D}" type="presParOf" srcId="{5CFA807E-A292-4C18-B4BE-6661487CD21D}" destId="{3245F134-45A7-4EB3-B67C-6F1388038A7C}" srcOrd="0" destOrd="0" presId="urn:microsoft.com/office/officeart/2005/8/layout/list1"/>
    <dgm:cxn modelId="{4713A259-827D-4010-B48B-BC4DDA30239E}" type="presParOf" srcId="{5CFA807E-A292-4C18-B4BE-6661487CD21D}" destId="{D1E9D5CE-1E58-4FDF-BEFD-965EBBB95DE6}" srcOrd="1" destOrd="0" presId="urn:microsoft.com/office/officeart/2005/8/layout/list1"/>
    <dgm:cxn modelId="{9A7F9A09-351C-4F1A-97CD-8A467C7D3126}" type="presParOf" srcId="{DDA830DC-5021-4D33-9925-8B0CD258A83B}" destId="{6CCB954F-3B05-467B-BCFF-08A4C25D7774}" srcOrd="1" destOrd="0" presId="urn:microsoft.com/office/officeart/2005/8/layout/list1"/>
    <dgm:cxn modelId="{9243F0DE-5EC1-47E9-BD28-4946284A2D51}" type="presParOf" srcId="{DDA830DC-5021-4D33-9925-8B0CD258A83B}" destId="{BA3AD379-876D-40DF-A866-5E3D679DE857}" srcOrd="2" destOrd="0" presId="urn:microsoft.com/office/officeart/2005/8/layout/list1"/>
    <dgm:cxn modelId="{B5566354-8B71-4071-B74D-36873A38422A}" type="presParOf" srcId="{DDA830DC-5021-4D33-9925-8B0CD258A83B}" destId="{80EAC08D-8933-4265-948E-1348173EEAA7}" srcOrd="3" destOrd="0" presId="urn:microsoft.com/office/officeart/2005/8/layout/list1"/>
    <dgm:cxn modelId="{09D71521-8618-49FF-A714-5AD30BB9B765}" type="presParOf" srcId="{DDA830DC-5021-4D33-9925-8B0CD258A83B}" destId="{FC01C8B2-9A77-4E1E-82C3-AF6E88582973}" srcOrd="4" destOrd="0" presId="urn:microsoft.com/office/officeart/2005/8/layout/list1"/>
    <dgm:cxn modelId="{1B3124EA-FCDC-42B6-A1FD-23780BBF827A}" type="presParOf" srcId="{FC01C8B2-9A77-4E1E-82C3-AF6E88582973}" destId="{CBFAF015-755A-45AB-9E1A-DF30F0702FF8}" srcOrd="0" destOrd="0" presId="urn:microsoft.com/office/officeart/2005/8/layout/list1"/>
    <dgm:cxn modelId="{50DDB6AD-F842-46FF-902F-D297130ECC4B}" type="presParOf" srcId="{FC01C8B2-9A77-4E1E-82C3-AF6E88582973}" destId="{767CA36F-3F13-47AA-B3B2-9410CFAE4073}" srcOrd="1" destOrd="0" presId="urn:microsoft.com/office/officeart/2005/8/layout/list1"/>
    <dgm:cxn modelId="{750A8795-ADA3-476A-8CEE-13691473C12F}" type="presParOf" srcId="{DDA830DC-5021-4D33-9925-8B0CD258A83B}" destId="{0BB57D61-5AA3-4505-BAFB-48EE2C22A3D6}" srcOrd="5" destOrd="0" presId="urn:microsoft.com/office/officeart/2005/8/layout/list1"/>
    <dgm:cxn modelId="{55FA44CA-2CD9-4F7F-961F-3294D96ED1AF}" type="presParOf" srcId="{DDA830DC-5021-4D33-9925-8B0CD258A83B}" destId="{AC10AF12-32CC-4141-9CCA-BFE898269448}" srcOrd="6" destOrd="0" presId="urn:microsoft.com/office/officeart/2005/8/layout/list1"/>
    <dgm:cxn modelId="{4A67E6DE-737A-4B4C-8F15-9CA675B3A037}" type="presParOf" srcId="{DDA830DC-5021-4D33-9925-8B0CD258A83B}" destId="{CC5B7A3A-C00B-4D45-B001-9F9951B62B64}" srcOrd="7" destOrd="0" presId="urn:microsoft.com/office/officeart/2005/8/layout/list1"/>
    <dgm:cxn modelId="{2290DEF8-50EE-4A90-8962-5BCD7D36408D}" type="presParOf" srcId="{DDA830DC-5021-4D33-9925-8B0CD258A83B}" destId="{BF9F93C3-8DE9-41EE-AF22-3F4A2C297FAF}" srcOrd="8" destOrd="0" presId="urn:microsoft.com/office/officeart/2005/8/layout/list1"/>
    <dgm:cxn modelId="{40CA66C2-7E35-4473-8F8F-28AD6F9BD236}" type="presParOf" srcId="{BF9F93C3-8DE9-41EE-AF22-3F4A2C297FAF}" destId="{119347B4-980F-4725-9F5E-E67EF5329236}" srcOrd="0" destOrd="0" presId="urn:microsoft.com/office/officeart/2005/8/layout/list1"/>
    <dgm:cxn modelId="{D913EFC5-BE3F-4996-B3EC-34F49DC07BE5}" type="presParOf" srcId="{BF9F93C3-8DE9-41EE-AF22-3F4A2C297FAF}" destId="{5386200E-BEF9-456D-B5F0-AFFC24962378}" srcOrd="1" destOrd="0" presId="urn:microsoft.com/office/officeart/2005/8/layout/list1"/>
    <dgm:cxn modelId="{A05E4457-328F-4C59-9465-BF9E4370B13B}" type="presParOf" srcId="{DDA830DC-5021-4D33-9925-8B0CD258A83B}" destId="{5AB9FB7F-A083-4810-B3B1-825F66A98427}" srcOrd="9" destOrd="0" presId="urn:microsoft.com/office/officeart/2005/8/layout/list1"/>
    <dgm:cxn modelId="{0851D31E-AB9E-415E-98A5-42F9147E4EF6}" type="presParOf" srcId="{DDA830DC-5021-4D33-9925-8B0CD258A83B}" destId="{F505EB2C-8AD9-4FAA-B142-042391070C21}" srcOrd="10" destOrd="0" presId="urn:microsoft.com/office/officeart/2005/8/layout/list1"/>
    <dgm:cxn modelId="{DDC40797-9680-4F18-8CC6-F1B9820F3412}" type="presParOf" srcId="{DDA830DC-5021-4D33-9925-8B0CD258A83B}" destId="{7E5211B6-C260-4600-9C75-3B7688C97F12}" srcOrd="11" destOrd="0" presId="urn:microsoft.com/office/officeart/2005/8/layout/list1"/>
    <dgm:cxn modelId="{39164486-C52F-4883-B42D-23D14B29DF9B}" type="presParOf" srcId="{DDA830DC-5021-4D33-9925-8B0CD258A83B}" destId="{CFE1A621-5D46-47E9-97EF-E19B4524B246}" srcOrd="12" destOrd="0" presId="urn:microsoft.com/office/officeart/2005/8/layout/list1"/>
    <dgm:cxn modelId="{6B41F8F5-4ECF-4B51-B6CA-80BEC972BB27}" type="presParOf" srcId="{CFE1A621-5D46-47E9-97EF-E19B4524B246}" destId="{775C69BE-8257-433D-B16D-32639B21CECF}" srcOrd="0" destOrd="0" presId="urn:microsoft.com/office/officeart/2005/8/layout/list1"/>
    <dgm:cxn modelId="{6244075B-A6C6-46DE-8709-D60028C4A455}" type="presParOf" srcId="{CFE1A621-5D46-47E9-97EF-E19B4524B246}" destId="{CAE2487C-35F4-4CC9-85A7-352EFCE8554E}" srcOrd="1" destOrd="0" presId="urn:microsoft.com/office/officeart/2005/8/layout/list1"/>
    <dgm:cxn modelId="{0CB73B49-E897-448B-ACBE-0F772BC639AE}" type="presParOf" srcId="{DDA830DC-5021-4D33-9925-8B0CD258A83B}" destId="{58868A39-7517-4CCC-8381-C9B1836F088E}" srcOrd="13" destOrd="0" presId="urn:microsoft.com/office/officeart/2005/8/layout/list1"/>
    <dgm:cxn modelId="{0EC22612-0B6C-4289-8D87-8B33B18E7A0E}" type="presParOf" srcId="{DDA830DC-5021-4D33-9925-8B0CD258A83B}" destId="{AAB85C24-0390-4522-AA6F-EC7FFFC14256}" srcOrd="14" destOrd="0" presId="urn:microsoft.com/office/officeart/2005/8/layout/list1"/>
    <dgm:cxn modelId="{A55192B3-5868-4BEA-B609-F95230AAF12E}" type="presParOf" srcId="{DDA830DC-5021-4D33-9925-8B0CD258A83B}" destId="{2A26900E-C149-4CD2-9A1C-A07CEC977916}" srcOrd="15" destOrd="0" presId="urn:microsoft.com/office/officeart/2005/8/layout/list1"/>
    <dgm:cxn modelId="{45C6E188-E88A-4800-9749-3D370AA5091B}" type="presParOf" srcId="{DDA830DC-5021-4D33-9925-8B0CD258A83B}" destId="{C4927C0F-A9DB-4C47-9730-66F6470446AF}" srcOrd="16" destOrd="0" presId="urn:microsoft.com/office/officeart/2005/8/layout/list1"/>
    <dgm:cxn modelId="{09E7FBD4-F12B-4145-87FD-004AEFCE9392}" type="presParOf" srcId="{C4927C0F-A9DB-4C47-9730-66F6470446AF}" destId="{E5682644-6B14-4427-BEB9-4826C68558E0}" srcOrd="0" destOrd="0" presId="urn:microsoft.com/office/officeart/2005/8/layout/list1"/>
    <dgm:cxn modelId="{502EAD17-31DE-41E2-8630-49C3E501E072}" type="presParOf" srcId="{C4927C0F-A9DB-4C47-9730-66F6470446AF}" destId="{6540A538-7E35-45A9-96E7-0EEA242A5193}" srcOrd="1" destOrd="0" presId="urn:microsoft.com/office/officeart/2005/8/layout/list1"/>
    <dgm:cxn modelId="{1340953E-F280-4E88-9D93-85DD1C63E479}" type="presParOf" srcId="{DDA830DC-5021-4D33-9925-8B0CD258A83B}" destId="{551B3B29-FFB0-4065-B511-0E38F4CB16A3}" srcOrd="17" destOrd="0" presId="urn:microsoft.com/office/officeart/2005/8/layout/list1"/>
    <dgm:cxn modelId="{465FC51B-F9EA-4D16-B510-36C3E3061D43}" type="presParOf" srcId="{DDA830DC-5021-4D33-9925-8B0CD258A83B}" destId="{42A927A8-8EE1-4A8A-93CB-229E8A2753F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EE465B-7E8C-4137-BAD2-B69B91164454}" type="doc">
      <dgm:prSet loTypeId="urn:microsoft.com/office/officeart/2005/8/layout/hierarchy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A69393-0375-4195-9557-A871D0BE0E87}">
      <dgm:prSet phldrT="[Text]" custT="1"/>
      <dgm:spPr/>
      <dgm:t>
        <a:bodyPr/>
        <a:lstStyle/>
        <a:p>
          <a:r>
            <a:rPr kumimoji="1" lang="zh-TW" altLang="en-US" sz="3200" b="1" u="none" dirty="0" smtClean="0"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電腦作業</a:t>
          </a:r>
          <a:endParaRPr kumimoji="1" lang="en-US" altLang="zh-TW" sz="3200" b="1" u="none" dirty="0" smtClean="0"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endParaRPr>
        </a:p>
      </dgm:t>
    </dgm:pt>
    <dgm:pt modelId="{F5F7C98D-D062-4C67-8070-4C12F40A9A43}" type="parTrans" cxnId="{BF3A587A-64CF-4033-8738-CEBC5AC89CEC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39776683-014D-4DDA-9E0F-8D42275DB7B0}" type="sibTrans" cxnId="{BF3A587A-64CF-4033-8738-CEBC5AC89CEC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EA6B2592-3DD3-484C-A5B2-5AF59A573F72}">
      <dgm:prSet phldrT="[Text]" custT="1"/>
      <dgm:spPr/>
      <dgm:t>
        <a:bodyPr/>
        <a:lstStyle/>
        <a:p>
          <a:r>
            <a:rPr kumimoji="1" lang="zh-TW" altLang="zh-TW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rPr>
            <a:t>現股當沖開戶</a:t>
          </a:r>
          <a:r>
            <a:rPr kumimoji="1" lang="zh-TW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rPr>
            <a:t>與徵信 </a:t>
          </a:r>
          <a:endParaRPr lang="en-US" sz="2400" b="1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gm:t>
    </dgm:pt>
    <dgm:pt modelId="{70CAD874-A2EC-471F-B52D-E2BA2D61143E}" type="parTrans" cxnId="{B84BB8F8-077B-4449-8E3B-E3464C76D321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5D587B28-D5CB-4F2D-8129-250AD589CC61}" type="sibTrans" cxnId="{B84BB8F8-077B-4449-8E3B-E3464C76D321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B68F101C-73E1-46BA-9299-EB469DA1B5AD}">
      <dgm:prSet phldrT="[Text]" custT="1"/>
      <dgm:spPr/>
      <dgm:t>
        <a:bodyPr/>
        <a:lstStyle/>
        <a:p>
          <a:pPr algn="ctr"/>
          <a:r>
            <a:rPr lang="zh-TW" altLang="zh-TW" sz="2400" b="1" dirty="0" smtClean="0">
              <a:latin typeface="標楷體" pitchFamily="65" charset="-120"/>
              <a:ea typeface="標楷體" pitchFamily="65" charset="-120"/>
            </a:rPr>
            <a:t>可現股當沖標的證券資訊</a:t>
          </a:r>
          <a:endParaRPr 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3FB2B3F4-1618-4489-A232-737B771668C0}" type="parTrans" cxnId="{AD75472B-4671-4BDC-8D10-3D8A564A424C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C881929D-9064-4C54-84CB-00A3B8020EB9}" type="sibTrans" cxnId="{AD75472B-4671-4BDC-8D10-3D8A564A424C}">
      <dgm:prSet/>
      <dgm:spPr/>
      <dgm:t>
        <a:bodyPr/>
        <a:lstStyle/>
        <a:p>
          <a:endParaRPr lang="en-US">
            <a:latin typeface="標楷體" pitchFamily="65" charset="-120"/>
            <a:ea typeface="標楷體" pitchFamily="65" charset="-120"/>
          </a:endParaRPr>
        </a:p>
      </dgm:t>
    </dgm:pt>
    <dgm:pt modelId="{952A3B10-0C77-441D-8AB7-8C2BD4770AC1}">
      <dgm:prSet custT="1"/>
      <dgm:spPr/>
      <dgm:t>
        <a:bodyPr/>
        <a:lstStyle/>
        <a:p>
          <a:pPr algn="ctr"/>
          <a:r>
            <a:rPr lang="zh-TW" sz="2400" b="1" u="none" dirty="0" smtClean="0">
              <a:latin typeface="標楷體" pitchFamily="65" charset="-120"/>
              <a:ea typeface="標楷體" pitchFamily="65" charset="-120"/>
            </a:rPr>
            <a:t>證金</a:t>
          </a:r>
          <a:r>
            <a:rPr lang="zh-TW" altLang="en-US" sz="2400" b="1" u="none" dirty="0" smtClean="0">
              <a:latin typeface="標楷體" pitchFamily="65" charset="-120"/>
              <a:ea typeface="標楷體" pitchFamily="65" charset="-120"/>
            </a:rPr>
            <a:t>當沖代</a:t>
          </a:r>
          <a:r>
            <a:rPr lang="zh-TW" sz="2400" b="1" u="none" dirty="0" smtClean="0">
              <a:latin typeface="標楷體" pitchFamily="65" charset="-120"/>
              <a:ea typeface="標楷體" pitchFamily="65" charset="-120"/>
            </a:rPr>
            <a:t>標議借</a:t>
          </a:r>
          <a:endParaRPr lang="en-US" altLang="zh-TW" sz="2400" b="1" u="none" dirty="0" smtClean="0">
            <a:latin typeface="標楷體" pitchFamily="65" charset="-120"/>
            <a:ea typeface="標楷體" pitchFamily="65" charset="-120"/>
          </a:endParaRPr>
        </a:p>
      </dgm:t>
    </dgm:pt>
    <dgm:pt modelId="{86BC720A-96D0-4CA8-A420-31BDCD08A8EF}" type="sibTrans" cxnId="{000ED2F0-DFF6-4F84-A98B-976767335F5A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9450687B-3879-4A74-8882-3AD06E8A83F5}" type="parTrans" cxnId="{000ED2F0-DFF6-4F84-A98B-976767335F5A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F97EEC4B-A3A9-4005-8ACE-898AE0EE334E}">
      <dgm:prSet custT="1"/>
      <dgm:spPr/>
      <dgm:t>
        <a:bodyPr/>
        <a:lstStyle/>
        <a:p>
          <a:r>
            <a:rPr lang="zh-TW" sz="2400" b="1" dirty="0" smtClean="0">
              <a:latin typeface="標楷體" pitchFamily="65" charset="-120"/>
              <a:ea typeface="標楷體" pitchFamily="65" charset="-120"/>
            </a:rPr>
            <a:t>應付當沖券差申報平台</a:t>
          </a:r>
          <a:endParaRPr lang="en-US" altLang="zh-TW" sz="2400" b="1" u="none" dirty="0" smtClean="0">
            <a:latin typeface="標楷體" pitchFamily="65" charset="-120"/>
            <a:ea typeface="標楷體" pitchFamily="65" charset="-120"/>
          </a:endParaRPr>
        </a:p>
      </dgm:t>
    </dgm:pt>
    <dgm:pt modelId="{E9AE8B05-D6FB-4467-829D-B8A3662534EA}" type="parTrans" cxnId="{7D974333-B2B9-4FE4-9501-5E4D3345150A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3432FA43-4761-40BC-A174-18AFDBC0DF7A}" type="sibTrans" cxnId="{7D974333-B2B9-4FE4-9501-5E4D3345150A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863404B0-10CD-42A9-94C8-29C0F4662101}" type="pres">
      <dgm:prSet presAssocID="{9CEE465B-7E8C-4137-BAD2-B69B9116445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55A18E-AEB5-4AF9-8C17-C8034198074F}" type="pres">
      <dgm:prSet presAssocID="{44A69393-0375-4195-9557-A871D0BE0E87}" presName="hierRoot1" presStyleCnt="0"/>
      <dgm:spPr/>
    </dgm:pt>
    <dgm:pt modelId="{7B944CFE-608B-48CF-87BB-E136CEED8A94}" type="pres">
      <dgm:prSet presAssocID="{44A69393-0375-4195-9557-A871D0BE0E87}" presName="composite" presStyleCnt="0"/>
      <dgm:spPr/>
    </dgm:pt>
    <dgm:pt modelId="{0473E56A-FC33-401F-8C40-D2FB738A06B2}" type="pres">
      <dgm:prSet presAssocID="{44A69393-0375-4195-9557-A871D0BE0E87}" presName="background" presStyleLbl="node0" presStyleIdx="0" presStyleCnt="1"/>
      <dgm:spPr/>
    </dgm:pt>
    <dgm:pt modelId="{F472F766-9426-4380-AC21-B389E21218B2}" type="pres">
      <dgm:prSet presAssocID="{44A69393-0375-4195-9557-A871D0BE0E87}" presName="text" presStyleLbl="fgAcc0" presStyleIdx="0" presStyleCnt="1" custScaleX="182223" custScaleY="113469" custLinFactNeighborY="-287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45CCD3-EF16-4F97-96BC-DF0329E8594C}" type="pres">
      <dgm:prSet presAssocID="{44A69393-0375-4195-9557-A871D0BE0E87}" presName="hierChild2" presStyleCnt="0"/>
      <dgm:spPr/>
    </dgm:pt>
    <dgm:pt modelId="{BC046795-53CC-4812-A3AF-477DC077CBB4}" type="pres">
      <dgm:prSet presAssocID="{70CAD874-A2EC-471F-B52D-E2BA2D61143E}" presName="Name10" presStyleLbl="parChTrans1D2" presStyleIdx="0" presStyleCnt="4"/>
      <dgm:spPr/>
      <dgm:t>
        <a:bodyPr/>
        <a:lstStyle/>
        <a:p>
          <a:endParaRPr lang="en-US"/>
        </a:p>
      </dgm:t>
    </dgm:pt>
    <dgm:pt modelId="{E9EA56B8-007F-472E-A189-8375FCD0CA67}" type="pres">
      <dgm:prSet presAssocID="{EA6B2592-3DD3-484C-A5B2-5AF59A573F72}" presName="hierRoot2" presStyleCnt="0"/>
      <dgm:spPr/>
    </dgm:pt>
    <dgm:pt modelId="{7C2D2304-3152-4AB0-BA5F-DFA8872F1671}" type="pres">
      <dgm:prSet presAssocID="{EA6B2592-3DD3-484C-A5B2-5AF59A573F72}" presName="composite2" presStyleCnt="0"/>
      <dgm:spPr/>
    </dgm:pt>
    <dgm:pt modelId="{00B942B3-C5DC-472C-9F89-9A87301FCF90}" type="pres">
      <dgm:prSet presAssocID="{EA6B2592-3DD3-484C-A5B2-5AF59A573F72}" presName="background2" presStyleLbl="node2" presStyleIdx="0" presStyleCnt="4"/>
      <dgm:spPr/>
    </dgm:pt>
    <dgm:pt modelId="{1846C556-C3E9-4C21-9A7B-D46667903D88}" type="pres">
      <dgm:prSet presAssocID="{EA6B2592-3DD3-484C-A5B2-5AF59A573F72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D7FED4-05FE-4A74-8CEE-4763F9FFAF31}" type="pres">
      <dgm:prSet presAssocID="{EA6B2592-3DD3-484C-A5B2-5AF59A573F72}" presName="hierChild3" presStyleCnt="0"/>
      <dgm:spPr/>
    </dgm:pt>
    <dgm:pt modelId="{5B8D48BB-D371-41F4-9A99-14D5E8D990CF}" type="pres">
      <dgm:prSet presAssocID="{3FB2B3F4-1618-4489-A232-737B771668C0}" presName="Name10" presStyleLbl="parChTrans1D2" presStyleIdx="1" presStyleCnt="4"/>
      <dgm:spPr/>
      <dgm:t>
        <a:bodyPr/>
        <a:lstStyle/>
        <a:p>
          <a:endParaRPr lang="en-US"/>
        </a:p>
      </dgm:t>
    </dgm:pt>
    <dgm:pt modelId="{655313E4-833B-4D4A-A374-D8345010EF61}" type="pres">
      <dgm:prSet presAssocID="{B68F101C-73E1-46BA-9299-EB469DA1B5AD}" presName="hierRoot2" presStyleCnt="0"/>
      <dgm:spPr/>
    </dgm:pt>
    <dgm:pt modelId="{7D80AFB3-4E40-49A7-9244-3C15196A80FE}" type="pres">
      <dgm:prSet presAssocID="{B68F101C-73E1-46BA-9299-EB469DA1B5AD}" presName="composite2" presStyleCnt="0"/>
      <dgm:spPr/>
    </dgm:pt>
    <dgm:pt modelId="{523D056A-BF51-4F38-B75A-E9A1AB3C2443}" type="pres">
      <dgm:prSet presAssocID="{B68F101C-73E1-46BA-9299-EB469DA1B5AD}" presName="background2" presStyleLbl="node2" presStyleIdx="1" presStyleCnt="4"/>
      <dgm:spPr/>
    </dgm:pt>
    <dgm:pt modelId="{AB4A7E3C-3FE1-4E04-8ECD-5EE53C0475B8}" type="pres">
      <dgm:prSet presAssocID="{B68F101C-73E1-46BA-9299-EB469DA1B5AD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F1D667-7825-4E24-A599-E29162676B1A}" type="pres">
      <dgm:prSet presAssocID="{B68F101C-73E1-46BA-9299-EB469DA1B5AD}" presName="hierChild3" presStyleCnt="0"/>
      <dgm:spPr/>
    </dgm:pt>
    <dgm:pt modelId="{23B5BC5B-C448-4D67-BF5C-D422A9AE11EC}" type="pres">
      <dgm:prSet presAssocID="{E9AE8B05-D6FB-4467-829D-B8A3662534EA}" presName="Name10" presStyleLbl="parChTrans1D2" presStyleIdx="2" presStyleCnt="4"/>
      <dgm:spPr/>
      <dgm:t>
        <a:bodyPr/>
        <a:lstStyle/>
        <a:p>
          <a:endParaRPr lang="zh-TW" altLang="en-US"/>
        </a:p>
      </dgm:t>
    </dgm:pt>
    <dgm:pt modelId="{B7C61B45-F02D-4C52-9D64-0940A9286136}" type="pres">
      <dgm:prSet presAssocID="{F97EEC4B-A3A9-4005-8ACE-898AE0EE334E}" presName="hierRoot2" presStyleCnt="0"/>
      <dgm:spPr/>
    </dgm:pt>
    <dgm:pt modelId="{828EE023-47DB-4C81-95C4-2AE2EB8A4729}" type="pres">
      <dgm:prSet presAssocID="{F97EEC4B-A3A9-4005-8ACE-898AE0EE334E}" presName="composite2" presStyleCnt="0"/>
      <dgm:spPr/>
    </dgm:pt>
    <dgm:pt modelId="{4FC4778B-DDBD-4898-9058-42E5FEA8938D}" type="pres">
      <dgm:prSet presAssocID="{F97EEC4B-A3A9-4005-8ACE-898AE0EE334E}" presName="background2" presStyleLbl="node2" presStyleIdx="2" presStyleCnt="4"/>
      <dgm:spPr/>
    </dgm:pt>
    <dgm:pt modelId="{3F075403-94A0-452B-BBF4-6FDD689E49CE}" type="pres">
      <dgm:prSet presAssocID="{F97EEC4B-A3A9-4005-8ACE-898AE0EE334E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26D2A85-7581-458D-9458-5FE563CC05A2}" type="pres">
      <dgm:prSet presAssocID="{F97EEC4B-A3A9-4005-8ACE-898AE0EE334E}" presName="hierChild3" presStyleCnt="0"/>
      <dgm:spPr/>
    </dgm:pt>
    <dgm:pt modelId="{FE8C8551-7F77-4410-B772-21807C9EA57A}" type="pres">
      <dgm:prSet presAssocID="{9450687B-3879-4A74-8882-3AD06E8A83F5}" presName="Name10" presStyleLbl="parChTrans1D2" presStyleIdx="3" presStyleCnt="4"/>
      <dgm:spPr/>
      <dgm:t>
        <a:bodyPr/>
        <a:lstStyle/>
        <a:p>
          <a:endParaRPr lang="zh-TW" altLang="en-US"/>
        </a:p>
      </dgm:t>
    </dgm:pt>
    <dgm:pt modelId="{581A134A-80B4-43C1-B5FD-BC2BFD4F4166}" type="pres">
      <dgm:prSet presAssocID="{952A3B10-0C77-441D-8AB7-8C2BD4770AC1}" presName="hierRoot2" presStyleCnt="0"/>
      <dgm:spPr/>
    </dgm:pt>
    <dgm:pt modelId="{C5C1F0FA-71DE-4574-8BE1-A217B1111F28}" type="pres">
      <dgm:prSet presAssocID="{952A3B10-0C77-441D-8AB7-8C2BD4770AC1}" presName="composite2" presStyleCnt="0"/>
      <dgm:spPr/>
    </dgm:pt>
    <dgm:pt modelId="{BCF1CA17-FFB1-4CAC-A6CE-0BCB51AD9E32}" type="pres">
      <dgm:prSet presAssocID="{952A3B10-0C77-441D-8AB7-8C2BD4770AC1}" presName="background2" presStyleLbl="node2" presStyleIdx="3" presStyleCnt="4"/>
      <dgm:spPr/>
    </dgm:pt>
    <dgm:pt modelId="{F1C59239-5C08-40F5-A760-E72EACA3A096}" type="pres">
      <dgm:prSet presAssocID="{952A3B10-0C77-441D-8AB7-8C2BD4770AC1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65F69FD2-AF95-4054-BE6F-57508B09D836}" type="pres">
      <dgm:prSet presAssocID="{952A3B10-0C77-441D-8AB7-8C2BD4770AC1}" presName="hierChild3" presStyleCnt="0"/>
      <dgm:spPr/>
    </dgm:pt>
  </dgm:ptLst>
  <dgm:cxnLst>
    <dgm:cxn modelId="{949068EB-432B-4DCA-B389-BD2C71FF648D}" type="presOf" srcId="{E9AE8B05-D6FB-4467-829D-B8A3662534EA}" destId="{23B5BC5B-C448-4D67-BF5C-D422A9AE11EC}" srcOrd="0" destOrd="0" presId="urn:microsoft.com/office/officeart/2005/8/layout/hierarchy1"/>
    <dgm:cxn modelId="{36AD094D-9BBD-45DB-A49F-26196D30466A}" type="presOf" srcId="{9450687B-3879-4A74-8882-3AD06E8A83F5}" destId="{FE8C8551-7F77-4410-B772-21807C9EA57A}" srcOrd="0" destOrd="0" presId="urn:microsoft.com/office/officeart/2005/8/layout/hierarchy1"/>
    <dgm:cxn modelId="{000ED2F0-DFF6-4F84-A98B-976767335F5A}" srcId="{44A69393-0375-4195-9557-A871D0BE0E87}" destId="{952A3B10-0C77-441D-8AB7-8C2BD4770AC1}" srcOrd="3" destOrd="0" parTransId="{9450687B-3879-4A74-8882-3AD06E8A83F5}" sibTransId="{86BC720A-96D0-4CA8-A420-31BDCD08A8EF}"/>
    <dgm:cxn modelId="{AD75472B-4671-4BDC-8D10-3D8A564A424C}" srcId="{44A69393-0375-4195-9557-A871D0BE0E87}" destId="{B68F101C-73E1-46BA-9299-EB469DA1B5AD}" srcOrd="1" destOrd="0" parTransId="{3FB2B3F4-1618-4489-A232-737B771668C0}" sibTransId="{C881929D-9064-4C54-84CB-00A3B8020EB9}"/>
    <dgm:cxn modelId="{C9AF82D9-4DB0-46F1-AC91-826FA4732D10}" type="presOf" srcId="{F97EEC4B-A3A9-4005-8ACE-898AE0EE334E}" destId="{3F075403-94A0-452B-BBF4-6FDD689E49CE}" srcOrd="0" destOrd="0" presId="urn:microsoft.com/office/officeart/2005/8/layout/hierarchy1"/>
    <dgm:cxn modelId="{FD6A0E1A-72B2-4175-9C5C-4461B52C6763}" type="presOf" srcId="{44A69393-0375-4195-9557-A871D0BE0E87}" destId="{F472F766-9426-4380-AC21-B389E21218B2}" srcOrd="0" destOrd="0" presId="urn:microsoft.com/office/officeart/2005/8/layout/hierarchy1"/>
    <dgm:cxn modelId="{85392DB7-6175-4219-BEDC-28787AAA6CE6}" type="presOf" srcId="{3FB2B3F4-1618-4489-A232-737B771668C0}" destId="{5B8D48BB-D371-41F4-9A99-14D5E8D990CF}" srcOrd="0" destOrd="0" presId="urn:microsoft.com/office/officeart/2005/8/layout/hierarchy1"/>
    <dgm:cxn modelId="{8E6D2982-423B-42A8-8D8F-FA4647F91137}" type="presOf" srcId="{EA6B2592-3DD3-484C-A5B2-5AF59A573F72}" destId="{1846C556-C3E9-4C21-9A7B-D46667903D88}" srcOrd="0" destOrd="0" presId="urn:microsoft.com/office/officeart/2005/8/layout/hierarchy1"/>
    <dgm:cxn modelId="{BF3A587A-64CF-4033-8738-CEBC5AC89CEC}" srcId="{9CEE465B-7E8C-4137-BAD2-B69B91164454}" destId="{44A69393-0375-4195-9557-A871D0BE0E87}" srcOrd="0" destOrd="0" parTransId="{F5F7C98D-D062-4C67-8070-4C12F40A9A43}" sibTransId="{39776683-014D-4DDA-9E0F-8D42275DB7B0}"/>
    <dgm:cxn modelId="{2A9D0644-5A5E-4EF8-8642-9394A6BAB750}" type="presOf" srcId="{9CEE465B-7E8C-4137-BAD2-B69B91164454}" destId="{863404B0-10CD-42A9-94C8-29C0F4662101}" srcOrd="0" destOrd="0" presId="urn:microsoft.com/office/officeart/2005/8/layout/hierarchy1"/>
    <dgm:cxn modelId="{B52EC663-2CE2-4734-AFA6-D65C03A79DA8}" type="presOf" srcId="{70CAD874-A2EC-471F-B52D-E2BA2D61143E}" destId="{BC046795-53CC-4812-A3AF-477DC077CBB4}" srcOrd="0" destOrd="0" presId="urn:microsoft.com/office/officeart/2005/8/layout/hierarchy1"/>
    <dgm:cxn modelId="{B84BB8F8-077B-4449-8E3B-E3464C76D321}" srcId="{44A69393-0375-4195-9557-A871D0BE0E87}" destId="{EA6B2592-3DD3-484C-A5B2-5AF59A573F72}" srcOrd="0" destOrd="0" parTransId="{70CAD874-A2EC-471F-B52D-E2BA2D61143E}" sibTransId="{5D587B28-D5CB-4F2D-8129-250AD589CC61}"/>
    <dgm:cxn modelId="{7D974333-B2B9-4FE4-9501-5E4D3345150A}" srcId="{44A69393-0375-4195-9557-A871D0BE0E87}" destId="{F97EEC4B-A3A9-4005-8ACE-898AE0EE334E}" srcOrd="2" destOrd="0" parTransId="{E9AE8B05-D6FB-4467-829D-B8A3662534EA}" sibTransId="{3432FA43-4761-40BC-A174-18AFDBC0DF7A}"/>
    <dgm:cxn modelId="{6C6C9D9F-620C-453C-A098-81F6C4EEBD36}" type="presOf" srcId="{B68F101C-73E1-46BA-9299-EB469DA1B5AD}" destId="{AB4A7E3C-3FE1-4E04-8ECD-5EE53C0475B8}" srcOrd="0" destOrd="0" presId="urn:microsoft.com/office/officeart/2005/8/layout/hierarchy1"/>
    <dgm:cxn modelId="{CA7443C2-2C95-4C5F-A5E5-5627CF0FC9E2}" type="presOf" srcId="{952A3B10-0C77-441D-8AB7-8C2BD4770AC1}" destId="{F1C59239-5C08-40F5-A760-E72EACA3A096}" srcOrd="0" destOrd="0" presId="urn:microsoft.com/office/officeart/2005/8/layout/hierarchy1"/>
    <dgm:cxn modelId="{F65F2E4C-2539-4CA2-BA58-B3F48B470D78}" type="presParOf" srcId="{863404B0-10CD-42A9-94C8-29C0F4662101}" destId="{F955A18E-AEB5-4AF9-8C17-C8034198074F}" srcOrd="0" destOrd="0" presId="urn:microsoft.com/office/officeart/2005/8/layout/hierarchy1"/>
    <dgm:cxn modelId="{AEE507C5-929C-4CA6-8D35-FE054D18F389}" type="presParOf" srcId="{F955A18E-AEB5-4AF9-8C17-C8034198074F}" destId="{7B944CFE-608B-48CF-87BB-E136CEED8A94}" srcOrd="0" destOrd="0" presId="urn:microsoft.com/office/officeart/2005/8/layout/hierarchy1"/>
    <dgm:cxn modelId="{F202BC7C-7983-46AE-9AA5-3CC76B42B442}" type="presParOf" srcId="{7B944CFE-608B-48CF-87BB-E136CEED8A94}" destId="{0473E56A-FC33-401F-8C40-D2FB738A06B2}" srcOrd="0" destOrd="0" presId="urn:microsoft.com/office/officeart/2005/8/layout/hierarchy1"/>
    <dgm:cxn modelId="{F5E42BD9-9145-40DB-B680-7333C51DC5C9}" type="presParOf" srcId="{7B944CFE-608B-48CF-87BB-E136CEED8A94}" destId="{F472F766-9426-4380-AC21-B389E21218B2}" srcOrd="1" destOrd="0" presId="urn:microsoft.com/office/officeart/2005/8/layout/hierarchy1"/>
    <dgm:cxn modelId="{5E79F5B7-2D35-4C3D-80EA-EFAE082AEBF4}" type="presParOf" srcId="{F955A18E-AEB5-4AF9-8C17-C8034198074F}" destId="{F445CCD3-EF16-4F97-96BC-DF0329E8594C}" srcOrd="1" destOrd="0" presId="urn:microsoft.com/office/officeart/2005/8/layout/hierarchy1"/>
    <dgm:cxn modelId="{48C03033-9AC0-40FD-8C2C-C27A4F281847}" type="presParOf" srcId="{F445CCD3-EF16-4F97-96BC-DF0329E8594C}" destId="{BC046795-53CC-4812-A3AF-477DC077CBB4}" srcOrd="0" destOrd="0" presId="urn:microsoft.com/office/officeart/2005/8/layout/hierarchy1"/>
    <dgm:cxn modelId="{0AB03189-5D3D-410D-B64D-24BF9EFF8769}" type="presParOf" srcId="{F445CCD3-EF16-4F97-96BC-DF0329E8594C}" destId="{E9EA56B8-007F-472E-A189-8375FCD0CA67}" srcOrd="1" destOrd="0" presId="urn:microsoft.com/office/officeart/2005/8/layout/hierarchy1"/>
    <dgm:cxn modelId="{911C485D-E003-4A89-A089-21EFEC5F99B1}" type="presParOf" srcId="{E9EA56B8-007F-472E-A189-8375FCD0CA67}" destId="{7C2D2304-3152-4AB0-BA5F-DFA8872F1671}" srcOrd="0" destOrd="0" presId="urn:microsoft.com/office/officeart/2005/8/layout/hierarchy1"/>
    <dgm:cxn modelId="{65B442A5-7F8D-4314-BEF6-D41CC7765B6B}" type="presParOf" srcId="{7C2D2304-3152-4AB0-BA5F-DFA8872F1671}" destId="{00B942B3-C5DC-472C-9F89-9A87301FCF90}" srcOrd="0" destOrd="0" presId="urn:microsoft.com/office/officeart/2005/8/layout/hierarchy1"/>
    <dgm:cxn modelId="{E18ECB33-A8E3-4892-AAFF-6871C6DAAAE4}" type="presParOf" srcId="{7C2D2304-3152-4AB0-BA5F-DFA8872F1671}" destId="{1846C556-C3E9-4C21-9A7B-D46667903D88}" srcOrd="1" destOrd="0" presId="urn:microsoft.com/office/officeart/2005/8/layout/hierarchy1"/>
    <dgm:cxn modelId="{EAC333E8-0748-41EE-8BD6-441690B21578}" type="presParOf" srcId="{E9EA56B8-007F-472E-A189-8375FCD0CA67}" destId="{C4D7FED4-05FE-4A74-8CEE-4763F9FFAF31}" srcOrd="1" destOrd="0" presId="urn:microsoft.com/office/officeart/2005/8/layout/hierarchy1"/>
    <dgm:cxn modelId="{55D65F76-E416-463D-AB0C-4CD709EAC04C}" type="presParOf" srcId="{F445CCD3-EF16-4F97-96BC-DF0329E8594C}" destId="{5B8D48BB-D371-41F4-9A99-14D5E8D990CF}" srcOrd="2" destOrd="0" presId="urn:microsoft.com/office/officeart/2005/8/layout/hierarchy1"/>
    <dgm:cxn modelId="{042EABB9-02F2-46C5-BC34-4A8AB63A8B18}" type="presParOf" srcId="{F445CCD3-EF16-4F97-96BC-DF0329E8594C}" destId="{655313E4-833B-4D4A-A374-D8345010EF61}" srcOrd="3" destOrd="0" presId="urn:microsoft.com/office/officeart/2005/8/layout/hierarchy1"/>
    <dgm:cxn modelId="{DFD704D6-7355-434C-AC65-490F0080140C}" type="presParOf" srcId="{655313E4-833B-4D4A-A374-D8345010EF61}" destId="{7D80AFB3-4E40-49A7-9244-3C15196A80FE}" srcOrd="0" destOrd="0" presId="urn:microsoft.com/office/officeart/2005/8/layout/hierarchy1"/>
    <dgm:cxn modelId="{FE7A8716-7161-4408-AA8F-B501C3D501B2}" type="presParOf" srcId="{7D80AFB3-4E40-49A7-9244-3C15196A80FE}" destId="{523D056A-BF51-4F38-B75A-E9A1AB3C2443}" srcOrd="0" destOrd="0" presId="urn:microsoft.com/office/officeart/2005/8/layout/hierarchy1"/>
    <dgm:cxn modelId="{FD625699-45A2-4EF7-A566-EB5596E8EBC5}" type="presParOf" srcId="{7D80AFB3-4E40-49A7-9244-3C15196A80FE}" destId="{AB4A7E3C-3FE1-4E04-8ECD-5EE53C0475B8}" srcOrd="1" destOrd="0" presId="urn:microsoft.com/office/officeart/2005/8/layout/hierarchy1"/>
    <dgm:cxn modelId="{47C7928F-767F-4061-A41A-C6F86C260888}" type="presParOf" srcId="{655313E4-833B-4D4A-A374-D8345010EF61}" destId="{15F1D667-7825-4E24-A599-E29162676B1A}" srcOrd="1" destOrd="0" presId="urn:microsoft.com/office/officeart/2005/8/layout/hierarchy1"/>
    <dgm:cxn modelId="{EEBDD363-F641-4B60-8C65-D1BBA76EE279}" type="presParOf" srcId="{F445CCD3-EF16-4F97-96BC-DF0329E8594C}" destId="{23B5BC5B-C448-4D67-BF5C-D422A9AE11EC}" srcOrd="4" destOrd="0" presId="urn:microsoft.com/office/officeart/2005/8/layout/hierarchy1"/>
    <dgm:cxn modelId="{F818A4C3-6DCC-4E19-900E-2768242D2422}" type="presParOf" srcId="{F445CCD3-EF16-4F97-96BC-DF0329E8594C}" destId="{B7C61B45-F02D-4C52-9D64-0940A9286136}" srcOrd="5" destOrd="0" presId="urn:microsoft.com/office/officeart/2005/8/layout/hierarchy1"/>
    <dgm:cxn modelId="{49E17D7C-D2B0-4D7A-AA88-329B74520328}" type="presParOf" srcId="{B7C61B45-F02D-4C52-9D64-0940A9286136}" destId="{828EE023-47DB-4C81-95C4-2AE2EB8A4729}" srcOrd="0" destOrd="0" presId="urn:microsoft.com/office/officeart/2005/8/layout/hierarchy1"/>
    <dgm:cxn modelId="{820562EF-3429-4FD2-9C7F-3FA610A71335}" type="presParOf" srcId="{828EE023-47DB-4C81-95C4-2AE2EB8A4729}" destId="{4FC4778B-DDBD-4898-9058-42E5FEA8938D}" srcOrd="0" destOrd="0" presId="urn:microsoft.com/office/officeart/2005/8/layout/hierarchy1"/>
    <dgm:cxn modelId="{791A4F4F-AADA-4946-AE7C-4A4BC17A827D}" type="presParOf" srcId="{828EE023-47DB-4C81-95C4-2AE2EB8A4729}" destId="{3F075403-94A0-452B-BBF4-6FDD689E49CE}" srcOrd="1" destOrd="0" presId="urn:microsoft.com/office/officeart/2005/8/layout/hierarchy1"/>
    <dgm:cxn modelId="{FA786E31-23D9-4BE4-AE08-81586F8800A5}" type="presParOf" srcId="{B7C61B45-F02D-4C52-9D64-0940A9286136}" destId="{D26D2A85-7581-458D-9458-5FE563CC05A2}" srcOrd="1" destOrd="0" presId="urn:microsoft.com/office/officeart/2005/8/layout/hierarchy1"/>
    <dgm:cxn modelId="{07C4E489-109F-439C-8C51-CB99BEB968F6}" type="presParOf" srcId="{F445CCD3-EF16-4F97-96BC-DF0329E8594C}" destId="{FE8C8551-7F77-4410-B772-21807C9EA57A}" srcOrd="6" destOrd="0" presId="urn:microsoft.com/office/officeart/2005/8/layout/hierarchy1"/>
    <dgm:cxn modelId="{56A92C4C-D1F1-4324-BEDC-5D10AEFB5245}" type="presParOf" srcId="{F445CCD3-EF16-4F97-96BC-DF0329E8594C}" destId="{581A134A-80B4-43C1-B5FD-BC2BFD4F4166}" srcOrd="7" destOrd="0" presId="urn:microsoft.com/office/officeart/2005/8/layout/hierarchy1"/>
    <dgm:cxn modelId="{B5C88850-E30F-480A-88CD-970567370E28}" type="presParOf" srcId="{581A134A-80B4-43C1-B5FD-BC2BFD4F4166}" destId="{C5C1F0FA-71DE-4574-8BE1-A217B1111F28}" srcOrd="0" destOrd="0" presId="urn:microsoft.com/office/officeart/2005/8/layout/hierarchy1"/>
    <dgm:cxn modelId="{BB9592BC-9D8A-42BF-A6E9-760273FAF872}" type="presParOf" srcId="{C5C1F0FA-71DE-4574-8BE1-A217B1111F28}" destId="{BCF1CA17-FFB1-4CAC-A6CE-0BCB51AD9E32}" srcOrd="0" destOrd="0" presId="urn:microsoft.com/office/officeart/2005/8/layout/hierarchy1"/>
    <dgm:cxn modelId="{F7A8C373-EF6F-44BC-832B-9C4A19A3FABD}" type="presParOf" srcId="{C5C1F0FA-71DE-4574-8BE1-A217B1111F28}" destId="{F1C59239-5C08-40F5-A760-E72EACA3A096}" srcOrd="1" destOrd="0" presId="urn:microsoft.com/office/officeart/2005/8/layout/hierarchy1"/>
    <dgm:cxn modelId="{24D3F5B1-FC16-4E58-AC16-312526B1ED76}" type="presParOf" srcId="{581A134A-80B4-43C1-B5FD-BC2BFD4F4166}" destId="{65F69FD2-AF95-4054-BE6F-57508B09D83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DFD4EB-2AE6-4BA4-907C-476E4317077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1925D69-1492-4C92-9309-077C3B06935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「先賣後買現股當沖」開放措施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791EA9DA-9DBF-4457-9182-8D8CC3CD03A6}" type="parTrans" cxnId="{429CA67B-BBAD-4D24-AF16-6768034BB2E3}">
      <dgm:prSet/>
      <dgm:spPr/>
      <dgm:t>
        <a:bodyPr/>
        <a:lstStyle/>
        <a:p>
          <a:pPr algn="ctr"/>
          <a:endParaRPr lang="zh-TW" altLang="en-US"/>
        </a:p>
      </dgm:t>
    </dgm:pt>
    <dgm:pt modelId="{93A4A20F-1D59-4BC3-BB19-3109693684B7}" type="sibTrans" cxnId="{429CA67B-BBAD-4D24-AF16-6768034BB2E3}">
      <dgm:prSet/>
      <dgm:spPr/>
      <dgm:t>
        <a:bodyPr/>
        <a:lstStyle/>
        <a:p>
          <a:pPr algn="ctr"/>
          <a:endParaRPr lang="zh-TW" altLang="en-US"/>
        </a:p>
      </dgm:t>
    </dgm:pt>
    <dgm:pt modelId="{7206C453-5853-49A2-B4CE-BC0AF1F19EBC}">
      <dgm:prSet phldrT="[文字]" custT="1"/>
      <dgm:spPr/>
      <dgm:t>
        <a:bodyPr/>
        <a:lstStyle/>
        <a:p>
          <a:pPr algn="ctr"/>
          <a:r>
            <a:rPr lang="zh-TW" altLang="zh-TW" sz="2400" b="1" dirty="0" smtClean="0">
              <a:latin typeface="標楷體" pitchFamily="65" charset="-120"/>
              <a:ea typeface="標楷體" pitchFamily="65" charset="-120"/>
            </a:rPr>
            <a:t>當沖券差</a:t>
          </a: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作業流程與範例說明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CA410F31-E04A-4775-9110-2A94FA2550F0}" type="parTrans" cxnId="{EA0F3840-4ADA-4B4D-A605-89A5F3060B76}">
      <dgm:prSet/>
      <dgm:spPr/>
      <dgm:t>
        <a:bodyPr/>
        <a:lstStyle/>
        <a:p>
          <a:pPr algn="ctr"/>
          <a:endParaRPr lang="zh-TW" altLang="en-US"/>
        </a:p>
      </dgm:t>
    </dgm:pt>
    <dgm:pt modelId="{CAA56964-2A25-4219-9C1F-7C8861D203CA}" type="sibTrans" cxnId="{EA0F3840-4ADA-4B4D-A605-89A5F3060B76}">
      <dgm:prSet/>
      <dgm:spPr/>
      <dgm:t>
        <a:bodyPr/>
        <a:lstStyle/>
        <a:p>
          <a:pPr algn="ctr"/>
          <a:endParaRPr lang="zh-TW" altLang="en-US"/>
        </a:p>
      </dgm:t>
    </dgm:pt>
    <dgm:pt modelId="{52C94E0D-ECD6-4A62-8EC7-8D57BE6DD08D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電腦作業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46657B2C-1713-4B13-A615-CE63EB0275ED}" type="sibTrans" cxnId="{9C910F61-210B-44D1-BC94-CA6D26F7470C}">
      <dgm:prSet/>
      <dgm:spPr/>
      <dgm:t>
        <a:bodyPr/>
        <a:lstStyle/>
        <a:p>
          <a:pPr algn="ctr"/>
          <a:endParaRPr lang="zh-TW" altLang="en-US"/>
        </a:p>
      </dgm:t>
    </dgm:pt>
    <dgm:pt modelId="{67FCA06C-9A4E-4730-ACCA-F5584F9778E0}" type="parTrans" cxnId="{9C910F61-210B-44D1-BC94-CA6D26F7470C}">
      <dgm:prSet/>
      <dgm:spPr/>
      <dgm:t>
        <a:bodyPr/>
        <a:lstStyle/>
        <a:p>
          <a:pPr algn="ctr"/>
          <a:endParaRPr lang="zh-TW" altLang="en-US"/>
        </a:p>
      </dgm:t>
    </dgm:pt>
    <dgm:pt modelId="{D774F392-CAA2-4307-B16E-E2FDC0C65EB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現股當沖電腦作業流程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3B9DAD55-DCF0-46A3-AFC5-CA80E0B40AEC}" type="sibTrans" cxnId="{DEA0CE32-D86D-4515-BF6D-59260A0FD055}">
      <dgm:prSet/>
      <dgm:spPr/>
      <dgm:t>
        <a:bodyPr/>
        <a:lstStyle/>
        <a:p>
          <a:endParaRPr lang="zh-TW" altLang="en-US"/>
        </a:p>
      </dgm:t>
    </dgm:pt>
    <dgm:pt modelId="{A30A0674-3D81-44A1-A485-886E18BD97C0}" type="parTrans" cxnId="{DEA0CE32-D86D-4515-BF6D-59260A0FD055}">
      <dgm:prSet/>
      <dgm:spPr/>
      <dgm:t>
        <a:bodyPr/>
        <a:lstStyle/>
        <a:p>
          <a:endParaRPr lang="zh-TW" altLang="en-US"/>
        </a:p>
      </dgm:t>
    </dgm:pt>
    <dgm:pt modelId="{D073B34C-8675-4B3C-9B49-98016559AD41}">
      <dgm:prSet phldrT="[文字]" custT="1"/>
      <dgm:spPr/>
      <dgm:t>
        <a:bodyPr/>
        <a:lstStyle/>
        <a:p>
          <a:pPr algn="ctr"/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重要作業時程說明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1E56420F-464F-49D8-8E7D-5536F39436DE}" type="sibTrans" cxnId="{D5C1966E-D5F3-45CB-AD2F-BB7085EDAE44}">
      <dgm:prSet/>
      <dgm:spPr/>
      <dgm:t>
        <a:bodyPr/>
        <a:lstStyle/>
        <a:p>
          <a:endParaRPr lang="zh-TW" altLang="en-US"/>
        </a:p>
      </dgm:t>
    </dgm:pt>
    <dgm:pt modelId="{0555A4F8-6D51-4A43-8ECF-11539FD4D473}" type="parTrans" cxnId="{D5C1966E-D5F3-45CB-AD2F-BB7085EDAE44}">
      <dgm:prSet/>
      <dgm:spPr/>
      <dgm:t>
        <a:bodyPr/>
        <a:lstStyle/>
        <a:p>
          <a:endParaRPr lang="zh-TW" altLang="en-US"/>
        </a:p>
      </dgm:t>
    </dgm:pt>
    <dgm:pt modelId="{DDA830DC-5021-4D33-9925-8B0CD258A83B}" type="pres">
      <dgm:prSet presAssocID="{88DFD4EB-2AE6-4BA4-907C-476E431707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CFA807E-A292-4C18-B4BE-6661487CD21D}" type="pres">
      <dgm:prSet presAssocID="{51925D69-1492-4C92-9309-077C3B069354}" presName="parentLin" presStyleCnt="0"/>
      <dgm:spPr/>
      <dgm:t>
        <a:bodyPr/>
        <a:lstStyle/>
        <a:p>
          <a:endParaRPr lang="en-US"/>
        </a:p>
      </dgm:t>
    </dgm:pt>
    <dgm:pt modelId="{3245F134-45A7-4EB3-B67C-6F1388038A7C}" type="pres">
      <dgm:prSet presAssocID="{51925D69-1492-4C92-9309-077C3B069354}" presName="parentLeftMargin" presStyleLbl="node1" presStyleIdx="0" presStyleCnt="5"/>
      <dgm:spPr/>
      <dgm:t>
        <a:bodyPr/>
        <a:lstStyle/>
        <a:p>
          <a:endParaRPr lang="zh-TW" altLang="en-US"/>
        </a:p>
      </dgm:t>
    </dgm:pt>
    <dgm:pt modelId="{D1E9D5CE-1E58-4FDF-BEFD-965EBBB95DE6}" type="pres">
      <dgm:prSet presAssocID="{51925D69-1492-4C92-9309-077C3B069354}" presName="parentText" presStyleLbl="node1" presStyleIdx="0" presStyleCnt="5" custScaleX="105892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CB954F-3B05-467B-BCFF-08A4C25D7774}" type="pres">
      <dgm:prSet presAssocID="{51925D69-1492-4C92-9309-077C3B069354}" presName="negativeSpace" presStyleCnt="0"/>
      <dgm:spPr/>
      <dgm:t>
        <a:bodyPr/>
        <a:lstStyle/>
        <a:p>
          <a:endParaRPr lang="en-US"/>
        </a:p>
      </dgm:t>
    </dgm:pt>
    <dgm:pt modelId="{BA3AD379-876D-40DF-A866-5E3D679DE857}" type="pres">
      <dgm:prSet presAssocID="{51925D69-1492-4C92-9309-077C3B069354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AC08D-8933-4265-948E-1348173EEAA7}" type="pres">
      <dgm:prSet presAssocID="{93A4A20F-1D59-4BC3-BB19-3109693684B7}" presName="spaceBetweenRectangles" presStyleCnt="0"/>
      <dgm:spPr/>
      <dgm:t>
        <a:bodyPr/>
        <a:lstStyle/>
        <a:p>
          <a:endParaRPr lang="en-US"/>
        </a:p>
      </dgm:t>
    </dgm:pt>
    <dgm:pt modelId="{FC01C8B2-9A77-4E1E-82C3-AF6E88582973}" type="pres">
      <dgm:prSet presAssocID="{D774F392-CAA2-4307-B16E-E2FDC0C65EB4}" presName="parentLin" presStyleCnt="0"/>
      <dgm:spPr/>
    </dgm:pt>
    <dgm:pt modelId="{CBFAF015-755A-45AB-9E1A-DF30F0702FF8}" type="pres">
      <dgm:prSet presAssocID="{D774F392-CAA2-4307-B16E-E2FDC0C65EB4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767CA36F-3F13-47AA-B3B2-9410CFAE4073}" type="pres">
      <dgm:prSet presAssocID="{D774F392-CAA2-4307-B16E-E2FDC0C65EB4}" presName="parentText" presStyleLbl="node1" presStyleIdx="1" presStyleCnt="5" custScaleX="106051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B57D61-5AA3-4505-BAFB-48EE2C22A3D6}" type="pres">
      <dgm:prSet presAssocID="{D774F392-CAA2-4307-B16E-E2FDC0C65EB4}" presName="negativeSpace" presStyleCnt="0"/>
      <dgm:spPr/>
    </dgm:pt>
    <dgm:pt modelId="{AC10AF12-32CC-4141-9CCA-BFE898269448}" type="pres">
      <dgm:prSet presAssocID="{D774F392-CAA2-4307-B16E-E2FDC0C65EB4}" presName="childText" presStyleLbl="conFgAcc1" presStyleIdx="1" presStyleCnt="5">
        <dgm:presLayoutVars>
          <dgm:bulletEnabled val="1"/>
        </dgm:presLayoutVars>
      </dgm:prSet>
      <dgm:spPr/>
    </dgm:pt>
    <dgm:pt modelId="{CC5B7A3A-C00B-4D45-B001-9F9951B62B64}" type="pres">
      <dgm:prSet presAssocID="{3B9DAD55-DCF0-46A3-AFC5-CA80E0B40AEC}" presName="spaceBetweenRectangles" presStyleCnt="0"/>
      <dgm:spPr/>
    </dgm:pt>
    <dgm:pt modelId="{BF9F93C3-8DE9-41EE-AF22-3F4A2C297FAF}" type="pres">
      <dgm:prSet presAssocID="{52C94E0D-ECD6-4A62-8EC7-8D57BE6DD08D}" presName="parentLin" presStyleCnt="0"/>
      <dgm:spPr/>
      <dgm:t>
        <a:bodyPr/>
        <a:lstStyle/>
        <a:p>
          <a:endParaRPr lang="en-US"/>
        </a:p>
      </dgm:t>
    </dgm:pt>
    <dgm:pt modelId="{119347B4-980F-4725-9F5E-E67EF5329236}" type="pres">
      <dgm:prSet presAssocID="{52C94E0D-ECD6-4A62-8EC7-8D57BE6DD08D}" presName="parentLeftMargin" presStyleLbl="node1" presStyleIdx="1" presStyleCnt="5"/>
      <dgm:spPr/>
      <dgm:t>
        <a:bodyPr/>
        <a:lstStyle/>
        <a:p>
          <a:endParaRPr lang="zh-TW" altLang="en-US"/>
        </a:p>
      </dgm:t>
    </dgm:pt>
    <dgm:pt modelId="{5386200E-BEF9-456D-B5F0-AFFC24962378}" type="pres">
      <dgm:prSet presAssocID="{52C94E0D-ECD6-4A62-8EC7-8D57BE6DD08D}" presName="parentText" presStyleLbl="node1" presStyleIdx="2" presStyleCnt="5" custScaleX="105891" custLinFactX="1718" custLinFactNeighborX="100000" custLinFactNeighborY="84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B9FB7F-A083-4810-B3B1-825F66A98427}" type="pres">
      <dgm:prSet presAssocID="{52C94E0D-ECD6-4A62-8EC7-8D57BE6DD08D}" presName="negativeSpace" presStyleCnt="0"/>
      <dgm:spPr/>
      <dgm:t>
        <a:bodyPr/>
        <a:lstStyle/>
        <a:p>
          <a:endParaRPr lang="en-US"/>
        </a:p>
      </dgm:t>
    </dgm:pt>
    <dgm:pt modelId="{F505EB2C-8AD9-4FAA-B142-042391070C21}" type="pres">
      <dgm:prSet presAssocID="{52C94E0D-ECD6-4A62-8EC7-8D57BE6DD08D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211B6-C260-4600-9C75-3B7688C97F12}" type="pres">
      <dgm:prSet presAssocID="{46657B2C-1713-4B13-A615-CE63EB0275ED}" presName="spaceBetweenRectangles" presStyleCnt="0"/>
      <dgm:spPr/>
      <dgm:t>
        <a:bodyPr/>
        <a:lstStyle/>
        <a:p>
          <a:endParaRPr lang="en-US"/>
        </a:p>
      </dgm:t>
    </dgm:pt>
    <dgm:pt modelId="{CFE1A621-5D46-47E9-97EF-E19B4524B246}" type="pres">
      <dgm:prSet presAssocID="{7206C453-5853-49A2-B4CE-BC0AF1F19EBC}" presName="parentLin" presStyleCnt="0"/>
      <dgm:spPr/>
      <dgm:t>
        <a:bodyPr/>
        <a:lstStyle/>
        <a:p>
          <a:endParaRPr lang="en-US"/>
        </a:p>
      </dgm:t>
    </dgm:pt>
    <dgm:pt modelId="{775C69BE-8257-433D-B16D-32639B21CECF}" type="pres">
      <dgm:prSet presAssocID="{7206C453-5853-49A2-B4CE-BC0AF1F19EBC}" presName="parentLeftMargin" presStyleLbl="node1" presStyleIdx="2" presStyleCnt="5"/>
      <dgm:spPr/>
      <dgm:t>
        <a:bodyPr/>
        <a:lstStyle/>
        <a:p>
          <a:endParaRPr lang="zh-TW" altLang="en-US"/>
        </a:p>
      </dgm:t>
    </dgm:pt>
    <dgm:pt modelId="{CAE2487C-35F4-4CC9-85A7-352EFCE8554E}" type="pres">
      <dgm:prSet presAssocID="{7206C453-5853-49A2-B4CE-BC0AF1F19EBC}" presName="parentText" presStyleLbl="node1" presStyleIdx="3" presStyleCnt="5" custScaleX="106050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868A39-7517-4CCC-8381-C9B1836F088E}" type="pres">
      <dgm:prSet presAssocID="{7206C453-5853-49A2-B4CE-BC0AF1F19EBC}" presName="negativeSpace" presStyleCnt="0"/>
      <dgm:spPr/>
      <dgm:t>
        <a:bodyPr/>
        <a:lstStyle/>
        <a:p>
          <a:endParaRPr lang="en-US"/>
        </a:p>
      </dgm:t>
    </dgm:pt>
    <dgm:pt modelId="{AAB85C24-0390-4522-AA6F-EC7FFFC14256}" type="pres">
      <dgm:prSet presAssocID="{7206C453-5853-49A2-B4CE-BC0AF1F19EBC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6900E-C149-4CD2-9A1C-A07CEC977916}" type="pres">
      <dgm:prSet presAssocID="{CAA56964-2A25-4219-9C1F-7C8861D203CA}" presName="spaceBetweenRectangles" presStyleCnt="0"/>
      <dgm:spPr/>
    </dgm:pt>
    <dgm:pt modelId="{C4927C0F-A9DB-4C47-9730-66F6470446AF}" type="pres">
      <dgm:prSet presAssocID="{D073B34C-8675-4B3C-9B49-98016559AD41}" presName="parentLin" presStyleCnt="0"/>
      <dgm:spPr/>
    </dgm:pt>
    <dgm:pt modelId="{E5682644-6B14-4427-BEB9-4826C68558E0}" type="pres">
      <dgm:prSet presAssocID="{D073B34C-8675-4B3C-9B49-98016559AD41}" presName="parentLeftMargin" presStyleLbl="node1" presStyleIdx="3" presStyleCnt="5"/>
      <dgm:spPr/>
      <dgm:t>
        <a:bodyPr/>
        <a:lstStyle/>
        <a:p>
          <a:endParaRPr lang="zh-TW" altLang="en-US"/>
        </a:p>
      </dgm:t>
    </dgm:pt>
    <dgm:pt modelId="{6540A538-7E35-45A9-96E7-0EEA242A5193}" type="pres">
      <dgm:prSet presAssocID="{D073B34C-8675-4B3C-9B49-98016559AD41}" presName="parentText" presStyleLbl="node1" presStyleIdx="4" presStyleCnt="5" custScaleX="106337" custLinFactX="2632" custLinFactNeighborX="100000" custLinFactNeighborY="489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1B3B29-FFB0-4065-B511-0E38F4CB16A3}" type="pres">
      <dgm:prSet presAssocID="{D073B34C-8675-4B3C-9B49-98016559AD41}" presName="negativeSpace" presStyleCnt="0"/>
      <dgm:spPr/>
    </dgm:pt>
    <dgm:pt modelId="{42A927A8-8EE1-4A8A-93CB-229E8A2753F0}" type="pres">
      <dgm:prSet presAssocID="{D073B34C-8675-4B3C-9B49-98016559AD41}" presName="childText" presStyleLbl="conFgAcc1" presStyleIdx="4" presStyleCnt="5" custLinFactNeighborX="749" custLinFactNeighborY="1271">
        <dgm:presLayoutVars>
          <dgm:bulletEnabled val="1"/>
        </dgm:presLayoutVars>
      </dgm:prSet>
      <dgm:spPr/>
    </dgm:pt>
  </dgm:ptLst>
  <dgm:cxnLst>
    <dgm:cxn modelId="{45C46B3A-856C-49C9-A588-C93C838E5223}" type="presOf" srcId="{D774F392-CAA2-4307-B16E-E2FDC0C65EB4}" destId="{CBFAF015-755A-45AB-9E1A-DF30F0702FF8}" srcOrd="0" destOrd="0" presId="urn:microsoft.com/office/officeart/2005/8/layout/list1"/>
    <dgm:cxn modelId="{DEA0CE32-D86D-4515-BF6D-59260A0FD055}" srcId="{88DFD4EB-2AE6-4BA4-907C-476E43170779}" destId="{D774F392-CAA2-4307-B16E-E2FDC0C65EB4}" srcOrd="1" destOrd="0" parTransId="{A30A0674-3D81-44A1-A485-886E18BD97C0}" sibTransId="{3B9DAD55-DCF0-46A3-AFC5-CA80E0B40AEC}"/>
    <dgm:cxn modelId="{429CA67B-BBAD-4D24-AF16-6768034BB2E3}" srcId="{88DFD4EB-2AE6-4BA4-907C-476E43170779}" destId="{51925D69-1492-4C92-9309-077C3B069354}" srcOrd="0" destOrd="0" parTransId="{791EA9DA-9DBF-4457-9182-8D8CC3CD03A6}" sibTransId="{93A4A20F-1D59-4BC3-BB19-3109693684B7}"/>
    <dgm:cxn modelId="{964C8EA4-DF66-4F17-824F-CAEA374D68E3}" type="presOf" srcId="{51925D69-1492-4C92-9309-077C3B069354}" destId="{3245F134-45A7-4EB3-B67C-6F1388038A7C}" srcOrd="0" destOrd="0" presId="urn:microsoft.com/office/officeart/2005/8/layout/list1"/>
    <dgm:cxn modelId="{77802F37-5E1A-4C16-A511-C03A7651AA00}" type="presOf" srcId="{D073B34C-8675-4B3C-9B49-98016559AD41}" destId="{E5682644-6B14-4427-BEB9-4826C68558E0}" srcOrd="0" destOrd="0" presId="urn:microsoft.com/office/officeart/2005/8/layout/list1"/>
    <dgm:cxn modelId="{2D0989B8-F682-44B8-B8BF-FE0F0B5E07E0}" type="presOf" srcId="{D073B34C-8675-4B3C-9B49-98016559AD41}" destId="{6540A538-7E35-45A9-96E7-0EEA242A5193}" srcOrd="1" destOrd="0" presId="urn:microsoft.com/office/officeart/2005/8/layout/list1"/>
    <dgm:cxn modelId="{DF04D826-FBF6-4F19-8430-DF45F0D7B184}" type="presOf" srcId="{88DFD4EB-2AE6-4BA4-907C-476E43170779}" destId="{DDA830DC-5021-4D33-9925-8B0CD258A83B}" srcOrd="0" destOrd="0" presId="urn:microsoft.com/office/officeart/2005/8/layout/list1"/>
    <dgm:cxn modelId="{9C910F61-210B-44D1-BC94-CA6D26F7470C}" srcId="{88DFD4EB-2AE6-4BA4-907C-476E43170779}" destId="{52C94E0D-ECD6-4A62-8EC7-8D57BE6DD08D}" srcOrd="2" destOrd="0" parTransId="{67FCA06C-9A4E-4730-ACCA-F5584F9778E0}" sibTransId="{46657B2C-1713-4B13-A615-CE63EB0275ED}"/>
    <dgm:cxn modelId="{61CBB8F8-6EC6-4C6A-99AB-617BC6385A3A}" type="presOf" srcId="{D774F392-CAA2-4307-B16E-E2FDC0C65EB4}" destId="{767CA36F-3F13-47AA-B3B2-9410CFAE4073}" srcOrd="1" destOrd="0" presId="urn:microsoft.com/office/officeart/2005/8/layout/list1"/>
    <dgm:cxn modelId="{ED553F46-E1FA-421B-9332-E231E372B281}" type="presOf" srcId="{51925D69-1492-4C92-9309-077C3B069354}" destId="{D1E9D5CE-1E58-4FDF-BEFD-965EBBB95DE6}" srcOrd="1" destOrd="0" presId="urn:microsoft.com/office/officeart/2005/8/layout/list1"/>
    <dgm:cxn modelId="{D5C1966E-D5F3-45CB-AD2F-BB7085EDAE44}" srcId="{88DFD4EB-2AE6-4BA4-907C-476E43170779}" destId="{D073B34C-8675-4B3C-9B49-98016559AD41}" srcOrd="4" destOrd="0" parTransId="{0555A4F8-6D51-4A43-8ECF-11539FD4D473}" sibTransId="{1E56420F-464F-49D8-8E7D-5536F39436DE}"/>
    <dgm:cxn modelId="{EA0F3840-4ADA-4B4D-A605-89A5F3060B76}" srcId="{88DFD4EB-2AE6-4BA4-907C-476E43170779}" destId="{7206C453-5853-49A2-B4CE-BC0AF1F19EBC}" srcOrd="3" destOrd="0" parTransId="{CA410F31-E04A-4775-9110-2A94FA2550F0}" sibTransId="{CAA56964-2A25-4219-9C1F-7C8861D203CA}"/>
    <dgm:cxn modelId="{BF3935AE-92A9-4C9F-99A2-A6DAB7B42B97}" type="presOf" srcId="{7206C453-5853-49A2-B4CE-BC0AF1F19EBC}" destId="{775C69BE-8257-433D-B16D-32639B21CECF}" srcOrd="0" destOrd="0" presId="urn:microsoft.com/office/officeart/2005/8/layout/list1"/>
    <dgm:cxn modelId="{2B83A070-5B16-41D9-A36B-E4AB32589E4B}" type="presOf" srcId="{7206C453-5853-49A2-B4CE-BC0AF1F19EBC}" destId="{CAE2487C-35F4-4CC9-85A7-352EFCE8554E}" srcOrd="1" destOrd="0" presId="urn:microsoft.com/office/officeart/2005/8/layout/list1"/>
    <dgm:cxn modelId="{74BFFA88-E350-4DEA-9D56-B7F27E377915}" type="presOf" srcId="{52C94E0D-ECD6-4A62-8EC7-8D57BE6DD08D}" destId="{5386200E-BEF9-456D-B5F0-AFFC24962378}" srcOrd="1" destOrd="0" presId="urn:microsoft.com/office/officeart/2005/8/layout/list1"/>
    <dgm:cxn modelId="{F3EC3862-8699-4A73-BB80-6AA8CDA9CA3A}" type="presOf" srcId="{52C94E0D-ECD6-4A62-8EC7-8D57BE6DD08D}" destId="{119347B4-980F-4725-9F5E-E67EF5329236}" srcOrd="0" destOrd="0" presId="urn:microsoft.com/office/officeart/2005/8/layout/list1"/>
    <dgm:cxn modelId="{4018CCAB-ACC7-4B13-A02A-B41D72AAA90C}" type="presParOf" srcId="{DDA830DC-5021-4D33-9925-8B0CD258A83B}" destId="{5CFA807E-A292-4C18-B4BE-6661487CD21D}" srcOrd="0" destOrd="0" presId="urn:microsoft.com/office/officeart/2005/8/layout/list1"/>
    <dgm:cxn modelId="{627830F3-193A-40A4-8F7F-B5F31BF28E61}" type="presParOf" srcId="{5CFA807E-A292-4C18-B4BE-6661487CD21D}" destId="{3245F134-45A7-4EB3-B67C-6F1388038A7C}" srcOrd="0" destOrd="0" presId="urn:microsoft.com/office/officeart/2005/8/layout/list1"/>
    <dgm:cxn modelId="{AA91A988-31AB-464D-B0AE-3FDDAF5B6593}" type="presParOf" srcId="{5CFA807E-A292-4C18-B4BE-6661487CD21D}" destId="{D1E9D5CE-1E58-4FDF-BEFD-965EBBB95DE6}" srcOrd="1" destOrd="0" presId="urn:microsoft.com/office/officeart/2005/8/layout/list1"/>
    <dgm:cxn modelId="{F3A0C3CF-B72F-4D58-AD2C-5EE973C36F0E}" type="presParOf" srcId="{DDA830DC-5021-4D33-9925-8B0CD258A83B}" destId="{6CCB954F-3B05-467B-BCFF-08A4C25D7774}" srcOrd="1" destOrd="0" presId="urn:microsoft.com/office/officeart/2005/8/layout/list1"/>
    <dgm:cxn modelId="{5B246B4D-4796-4C7B-A338-184C7066AB75}" type="presParOf" srcId="{DDA830DC-5021-4D33-9925-8B0CD258A83B}" destId="{BA3AD379-876D-40DF-A866-5E3D679DE857}" srcOrd="2" destOrd="0" presId="urn:microsoft.com/office/officeart/2005/8/layout/list1"/>
    <dgm:cxn modelId="{B777AC1B-B98C-4AFE-9DD8-E7353C957DB5}" type="presParOf" srcId="{DDA830DC-5021-4D33-9925-8B0CD258A83B}" destId="{80EAC08D-8933-4265-948E-1348173EEAA7}" srcOrd="3" destOrd="0" presId="urn:microsoft.com/office/officeart/2005/8/layout/list1"/>
    <dgm:cxn modelId="{AB55F7DA-B4F6-407C-B7A7-23EB05125171}" type="presParOf" srcId="{DDA830DC-5021-4D33-9925-8B0CD258A83B}" destId="{FC01C8B2-9A77-4E1E-82C3-AF6E88582973}" srcOrd="4" destOrd="0" presId="urn:microsoft.com/office/officeart/2005/8/layout/list1"/>
    <dgm:cxn modelId="{02E4D9AB-A9BD-43DD-9896-536EC1A11813}" type="presParOf" srcId="{FC01C8B2-9A77-4E1E-82C3-AF6E88582973}" destId="{CBFAF015-755A-45AB-9E1A-DF30F0702FF8}" srcOrd="0" destOrd="0" presId="urn:microsoft.com/office/officeart/2005/8/layout/list1"/>
    <dgm:cxn modelId="{C1A4F3D9-51D1-4FA6-917B-96E908F93143}" type="presParOf" srcId="{FC01C8B2-9A77-4E1E-82C3-AF6E88582973}" destId="{767CA36F-3F13-47AA-B3B2-9410CFAE4073}" srcOrd="1" destOrd="0" presId="urn:microsoft.com/office/officeart/2005/8/layout/list1"/>
    <dgm:cxn modelId="{67EA5802-9508-4839-B276-E0CC9263CB6D}" type="presParOf" srcId="{DDA830DC-5021-4D33-9925-8B0CD258A83B}" destId="{0BB57D61-5AA3-4505-BAFB-48EE2C22A3D6}" srcOrd="5" destOrd="0" presId="urn:microsoft.com/office/officeart/2005/8/layout/list1"/>
    <dgm:cxn modelId="{999F7971-1E5B-43EF-B88C-6BA3311DA27C}" type="presParOf" srcId="{DDA830DC-5021-4D33-9925-8B0CD258A83B}" destId="{AC10AF12-32CC-4141-9CCA-BFE898269448}" srcOrd="6" destOrd="0" presId="urn:microsoft.com/office/officeart/2005/8/layout/list1"/>
    <dgm:cxn modelId="{8BBC59BD-6DAF-45E1-B1DD-CD255B8F08D4}" type="presParOf" srcId="{DDA830DC-5021-4D33-9925-8B0CD258A83B}" destId="{CC5B7A3A-C00B-4D45-B001-9F9951B62B64}" srcOrd="7" destOrd="0" presId="urn:microsoft.com/office/officeart/2005/8/layout/list1"/>
    <dgm:cxn modelId="{DB8E564C-BB9D-47D4-9186-5ACAD3C93146}" type="presParOf" srcId="{DDA830DC-5021-4D33-9925-8B0CD258A83B}" destId="{BF9F93C3-8DE9-41EE-AF22-3F4A2C297FAF}" srcOrd="8" destOrd="0" presId="urn:microsoft.com/office/officeart/2005/8/layout/list1"/>
    <dgm:cxn modelId="{479AE417-CC70-4E2D-AB59-8B75965AB719}" type="presParOf" srcId="{BF9F93C3-8DE9-41EE-AF22-3F4A2C297FAF}" destId="{119347B4-980F-4725-9F5E-E67EF5329236}" srcOrd="0" destOrd="0" presId="urn:microsoft.com/office/officeart/2005/8/layout/list1"/>
    <dgm:cxn modelId="{C791E9EA-F69F-4F06-AAAA-24AB732CFD37}" type="presParOf" srcId="{BF9F93C3-8DE9-41EE-AF22-3F4A2C297FAF}" destId="{5386200E-BEF9-456D-B5F0-AFFC24962378}" srcOrd="1" destOrd="0" presId="urn:microsoft.com/office/officeart/2005/8/layout/list1"/>
    <dgm:cxn modelId="{D79817F0-0E3F-41E6-BDBE-248B81C9A27B}" type="presParOf" srcId="{DDA830DC-5021-4D33-9925-8B0CD258A83B}" destId="{5AB9FB7F-A083-4810-B3B1-825F66A98427}" srcOrd="9" destOrd="0" presId="urn:microsoft.com/office/officeart/2005/8/layout/list1"/>
    <dgm:cxn modelId="{6628372C-4259-4410-9515-4AAB4802793C}" type="presParOf" srcId="{DDA830DC-5021-4D33-9925-8B0CD258A83B}" destId="{F505EB2C-8AD9-4FAA-B142-042391070C21}" srcOrd="10" destOrd="0" presId="urn:microsoft.com/office/officeart/2005/8/layout/list1"/>
    <dgm:cxn modelId="{D46E5C78-C3B5-4658-81CE-FFACE74A2195}" type="presParOf" srcId="{DDA830DC-5021-4D33-9925-8B0CD258A83B}" destId="{7E5211B6-C260-4600-9C75-3B7688C97F12}" srcOrd="11" destOrd="0" presId="urn:microsoft.com/office/officeart/2005/8/layout/list1"/>
    <dgm:cxn modelId="{6549441F-6C4E-44C8-8F94-E58C4D1672DB}" type="presParOf" srcId="{DDA830DC-5021-4D33-9925-8B0CD258A83B}" destId="{CFE1A621-5D46-47E9-97EF-E19B4524B246}" srcOrd="12" destOrd="0" presId="urn:microsoft.com/office/officeart/2005/8/layout/list1"/>
    <dgm:cxn modelId="{57A58D09-F0B1-4C3A-8CA4-1618AFA540B5}" type="presParOf" srcId="{CFE1A621-5D46-47E9-97EF-E19B4524B246}" destId="{775C69BE-8257-433D-B16D-32639B21CECF}" srcOrd="0" destOrd="0" presId="urn:microsoft.com/office/officeart/2005/8/layout/list1"/>
    <dgm:cxn modelId="{8AB5BE5E-99D7-4802-94DE-CEBF03BB0056}" type="presParOf" srcId="{CFE1A621-5D46-47E9-97EF-E19B4524B246}" destId="{CAE2487C-35F4-4CC9-85A7-352EFCE8554E}" srcOrd="1" destOrd="0" presId="urn:microsoft.com/office/officeart/2005/8/layout/list1"/>
    <dgm:cxn modelId="{4C98D25F-B7E5-49B7-AD7B-E60240D804DD}" type="presParOf" srcId="{DDA830DC-5021-4D33-9925-8B0CD258A83B}" destId="{58868A39-7517-4CCC-8381-C9B1836F088E}" srcOrd="13" destOrd="0" presId="urn:microsoft.com/office/officeart/2005/8/layout/list1"/>
    <dgm:cxn modelId="{EB6C4327-40AF-4414-8480-CCB49BDE0476}" type="presParOf" srcId="{DDA830DC-5021-4D33-9925-8B0CD258A83B}" destId="{AAB85C24-0390-4522-AA6F-EC7FFFC14256}" srcOrd="14" destOrd="0" presId="urn:microsoft.com/office/officeart/2005/8/layout/list1"/>
    <dgm:cxn modelId="{63FB19B2-735D-44EF-9A0B-22CED814EC87}" type="presParOf" srcId="{DDA830DC-5021-4D33-9925-8B0CD258A83B}" destId="{2A26900E-C149-4CD2-9A1C-A07CEC977916}" srcOrd="15" destOrd="0" presId="urn:microsoft.com/office/officeart/2005/8/layout/list1"/>
    <dgm:cxn modelId="{7526CB0F-C275-4872-82D3-CFD14F6752A3}" type="presParOf" srcId="{DDA830DC-5021-4D33-9925-8B0CD258A83B}" destId="{C4927C0F-A9DB-4C47-9730-66F6470446AF}" srcOrd="16" destOrd="0" presId="urn:microsoft.com/office/officeart/2005/8/layout/list1"/>
    <dgm:cxn modelId="{C34A8409-04B5-4054-89C7-572919146784}" type="presParOf" srcId="{C4927C0F-A9DB-4C47-9730-66F6470446AF}" destId="{E5682644-6B14-4427-BEB9-4826C68558E0}" srcOrd="0" destOrd="0" presId="urn:microsoft.com/office/officeart/2005/8/layout/list1"/>
    <dgm:cxn modelId="{712D086B-D7E7-4491-B47A-BE03BB22937F}" type="presParOf" srcId="{C4927C0F-A9DB-4C47-9730-66F6470446AF}" destId="{6540A538-7E35-45A9-96E7-0EEA242A5193}" srcOrd="1" destOrd="0" presId="urn:microsoft.com/office/officeart/2005/8/layout/list1"/>
    <dgm:cxn modelId="{19F8B710-5EB8-4BEF-9EDF-3F0E79568963}" type="presParOf" srcId="{DDA830DC-5021-4D33-9925-8B0CD258A83B}" destId="{551B3B29-FFB0-4065-B511-0E38F4CB16A3}" srcOrd="17" destOrd="0" presId="urn:microsoft.com/office/officeart/2005/8/layout/list1"/>
    <dgm:cxn modelId="{873F39C1-CCE2-481C-9B6C-7FB3ABF89933}" type="presParOf" srcId="{DDA830DC-5021-4D33-9925-8B0CD258A83B}" destId="{42A927A8-8EE1-4A8A-93CB-229E8A2753F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8DFD4EB-2AE6-4BA4-907C-476E4317077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1925D69-1492-4C92-9309-077C3B06935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「先賣後買現股當沖」開放措施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791EA9DA-9DBF-4457-9182-8D8CC3CD03A6}" type="parTrans" cxnId="{429CA67B-BBAD-4D24-AF16-6768034BB2E3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93A4A20F-1D59-4BC3-BB19-3109693684B7}" type="sibTrans" cxnId="{429CA67B-BBAD-4D24-AF16-6768034BB2E3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7206C453-5853-49A2-B4CE-BC0AF1F19EBC}">
      <dgm:prSet phldrT="[文字]" custT="1"/>
      <dgm:spPr/>
      <dgm:t>
        <a:bodyPr/>
        <a:lstStyle/>
        <a:p>
          <a:pPr algn="ctr"/>
          <a:r>
            <a:rPr lang="zh-TW" altLang="zh-TW" sz="2400" b="1" dirty="0" smtClean="0">
              <a:latin typeface="標楷體" pitchFamily="65" charset="-120"/>
              <a:ea typeface="標楷體" pitchFamily="65" charset="-120"/>
            </a:rPr>
            <a:t>當沖券差</a:t>
          </a:r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作業流程與範例說明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CA410F31-E04A-4775-9110-2A94FA2550F0}" type="parTrans" cxnId="{EA0F3840-4ADA-4B4D-A605-89A5F3060B76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CAA56964-2A25-4219-9C1F-7C8861D203CA}" type="sibTrans" cxnId="{EA0F3840-4ADA-4B4D-A605-89A5F3060B76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52C94E0D-ECD6-4A62-8EC7-8D57BE6DD08D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電腦作業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46657B2C-1713-4B13-A615-CE63EB0275ED}" type="sibTrans" cxnId="{9C910F61-210B-44D1-BC94-CA6D26F7470C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67FCA06C-9A4E-4730-ACCA-F5584F9778E0}" type="parTrans" cxnId="{9C910F61-210B-44D1-BC94-CA6D26F7470C}">
      <dgm:prSet/>
      <dgm:spPr/>
      <dgm:t>
        <a:bodyPr/>
        <a:lstStyle/>
        <a:p>
          <a:pPr algn="ctr"/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774F392-CAA2-4307-B16E-E2FDC0C65EB4}">
      <dgm:prSet phldrT="[文字]" custT="1"/>
      <dgm:spPr/>
      <dgm:t>
        <a:bodyPr/>
        <a:lstStyle/>
        <a:p>
          <a:pPr algn="ctr"/>
          <a:r>
            <a:rPr kumimoji="1" lang="zh-TW" altLang="en-US" sz="2400" b="1" u="none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現股當沖電腦作業流程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3B9DAD55-DCF0-46A3-AFC5-CA80E0B40AEC}" type="sibTrans" cxnId="{DEA0CE32-D86D-4515-BF6D-59260A0FD05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A30A0674-3D81-44A1-A485-886E18BD97C0}" type="parTrans" cxnId="{DEA0CE32-D86D-4515-BF6D-59260A0FD05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073B34C-8675-4B3C-9B49-98016559AD41}">
      <dgm:prSet phldrT="[文字]" custT="1"/>
      <dgm:spPr/>
      <dgm:t>
        <a:bodyPr/>
        <a:lstStyle/>
        <a:p>
          <a:pPr algn="ctr"/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重要作業時程說明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1E56420F-464F-49D8-8E7D-5536F39436DE}" type="sibTrans" cxnId="{D5C1966E-D5F3-45CB-AD2F-BB7085EDAE44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0555A4F8-6D51-4A43-8ECF-11539FD4D473}" type="parTrans" cxnId="{D5C1966E-D5F3-45CB-AD2F-BB7085EDAE44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DDA830DC-5021-4D33-9925-8B0CD258A83B}" type="pres">
      <dgm:prSet presAssocID="{88DFD4EB-2AE6-4BA4-907C-476E431707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CFA807E-A292-4C18-B4BE-6661487CD21D}" type="pres">
      <dgm:prSet presAssocID="{51925D69-1492-4C92-9309-077C3B069354}" presName="parentLin" presStyleCnt="0"/>
      <dgm:spPr/>
      <dgm:t>
        <a:bodyPr/>
        <a:lstStyle/>
        <a:p>
          <a:endParaRPr lang="en-US"/>
        </a:p>
      </dgm:t>
    </dgm:pt>
    <dgm:pt modelId="{3245F134-45A7-4EB3-B67C-6F1388038A7C}" type="pres">
      <dgm:prSet presAssocID="{51925D69-1492-4C92-9309-077C3B069354}" presName="parentLeftMargin" presStyleLbl="node1" presStyleIdx="0" presStyleCnt="5"/>
      <dgm:spPr/>
      <dgm:t>
        <a:bodyPr/>
        <a:lstStyle/>
        <a:p>
          <a:endParaRPr lang="zh-TW" altLang="en-US"/>
        </a:p>
      </dgm:t>
    </dgm:pt>
    <dgm:pt modelId="{D1E9D5CE-1E58-4FDF-BEFD-965EBBB95DE6}" type="pres">
      <dgm:prSet presAssocID="{51925D69-1492-4C92-9309-077C3B069354}" presName="parentText" presStyleLbl="node1" presStyleIdx="0" presStyleCnt="5" custScaleX="105892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CB954F-3B05-467B-BCFF-08A4C25D7774}" type="pres">
      <dgm:prSet presAssocID="{51925D69-1492-4C92-9309-077C3B069354}" presName="negativeSpace" presStyleCnt="0"/>
      <dgm:spPr/>
      <dgm:t>
        <a:bodyPr/>
        <a:lstStyle/>
        <a:p>
          <a:endParaRPr lang="en-US"/>
        </a:p>
      </dgm:t>
    </dgm:pt>
    <dgm:pt modelId="{BA3AD379-876D-40DF-A866-5E3D679DE857}" type="pres">
      <dgm:prSet presAssocID="{51925D69-1492-4C92-9309-077C3B069354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AC08D-8933-4265-948E-1348173EEAA7}" type="pres">
      <dgm:prSet presAssocID="{93A4A20F-1D59-4BC3-BB19-3109693684B7}" presName="spaceBetweenRectangles" presStyleCnt="0"/>
      <dgm:spPr/>
      <dgm:t>
        <a:bodyPr/>
        <a:lstStyle/>
        <a:p>
          <a:endParaRPr lang="en-US"/>
        </a:p>
      </dgm:t>
    </dgm:pt>
    <dgm:pt modelId="{FC01C8B2-9A77-4E1E-82C3-AF6E88582973}" type="pres">
      <dgm:prSet presAssocID="{D774F392-CAA2-4307-B16E-E2FDC0C65EB4}" presName="parentLin" presStyleCnt="0"/>
      <dgm:spPr/>
    </dgm:pt>
    <dgm:pt modelId="{CBFAF015-755A-45AB-9E1A-DF30F0702FF8}" type="pres">
      <dgm:prSet presAssocID="{D774F392-CAA2-4307-B16E-E2FDC0C65EB4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767CA36F-3F13-47AA-B3B2-9410CFAE4073}" type="pres">
      <dgm:prSet presAssocID="{D774F392-CAA2-4307-B16E-E2FDC0C65EB4}" presName="parentText" presStyleLbl="node1" presStyleIdx="1" presStyleCnt="5" custScaleX="106051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B57D61-5AA3-4505-BAFB-48EE2C22A3D6}" type="pres">
      <dgm:prSet presAssocID="{D774F392-CAA2-4307-B16E-E2FDC0C65EB4}" presName="negativeSpace" presStyleCnt="0"/>
      <dgm:spPr/>
    </dgm:pt>
    <dgm:pt modelId="{AC10AF12-32CC-4141-9CCA-BFE898269448}" type="pres">
      <dgm:prSet presAssocID="{D774F392-CAA2-4307-B16E-E2FDC0C65EB4}" presName="childText" presStyleLbl="conFgAcc1" presStyleIdx="1" presStyleCnt="5">
        <dgm:presLayoutVars>
          <dgm:bulletEnabled val="1"/>
        </dgm:presLayoutVars>
      </dgm:prSet>
      <dgm:spPr/>
    </dgm:pt>
    <dgm:pt modelId="{CC5B7A3A-C00B-4D45-B001-9F9951B62B64}" type="pres">
      <dgm:prSet presAssocID="{3B9DAD55-DCF0-46A3-AFC5-CA80E0B40AEC}" presName="spaceBetweenRectangles" presStyleCnt="0"/>
      <dgm:spPr/>
    </dgm:pt>
    <dgm:pt modelId="{BF9F93C3-8DE9-41EE-AF22-3F4A2C297FAF}" type="pres">
      <dgm:prSet presAssocID="{52C94E0D-ECD6-4A62-8EC7-8D57BE6DD08D}" presName="parentLin" presStyleCnt="0"/>
      <dgm:spPr/>
      <dgm:t>
        <a:bodyPr/>
        <a:lstStyle/>
        <a:p>
          <a:endParaRPr lang="en-US"/>
        </a:p>
      </dgm:t>
    </dgm:pt>
    <dgm:pt modelId="{119347B4-980F-4725-9F5E-E67EF5329236}" type="pres">
      <dgm:prSet presAssocID="{52C94E0D-ECD6-4A62-8EC7-8D57BE6DD08D}" presName="parentLeftMargin" presStyleLbl="node1" presStyleIdx="1" presStyleCnt="5"/>
      <dgm:spPr/>
      <dgm:t>
        <a:bodyPr/>
        <a:lstStyle/>
        <a:p>
          <a:endParaRPr lang="zh-TW" altLang="en-US"/>
        </a:p>
      </dgm:t>
    </dgm:pt>
    <dgm:pt modelId="{5386200E-BEF9-456D-B5F0-AFFC24962378}" type="pres">
      <dgm:prSet presAssocID="{52C94E0D-ECD6-4A62-8EC7-8D57BE6DD08D}" presName="parentText" presStyleLbl="node1" presStyleIdx="2" presStyleCnt="5" custScaleX="105891" custLinFactX="1718" custLinFactNeighborX="100000" custLinFactNeighborY="84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B9FB7F-A083-4810-B3B1-825F66A98427}" type="pres">
      <dgm:prSet presAssocID="{52C94E0D-ECD6-4A62-8EC7-8D57BE6DD08D}" presName="negativeSpace" presStyleCnt="0"/>
      <dgm:spPr/>
      <dgm:t>
        <a:bodyPr/>
        <a:lstStyle/>
        <a:p>
          <a:endParaRPr lang="en-US"/>
        </a:p>
      </dgm:t>
    </dgm:pt>
    <dgm:pt modelId="{F505EB2C-8AD9-4FAA-B142-042391070C21}" type="pres">
      <dgm:prSet presAssocID="{52C94E0D-ECD6-4A62-8EC7-8D57BE6DD08D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211B6-C260-4600-9C75-3B7688C97F12}" type="pres">
      <dgm:prSet presAssocID="{46657B2C-1713-4B13-A615-CE63EB0275ED}" presName="spaceBetweenRectangles" presStyleCnt="0"/>
      <dgm:spPr/>
      <dgm:t>
        <a:bodyPr/>
        <a:lstStyle/>
        <a:p>
          <a:endParaRPr lang="en-US"/>
        </a:p>
      </dgm:t>
    </dgm:pt>
    <dgm:pt modelId="{CFE1A621-5D46-47E9-97EF-E19B4524B246}" type="pres">
      <dgm:prSet presAssocID="{7206C453-5853-49A2-B4CE-BC0AF1F19EBC}" presName="parentLin" presStyleCnt="0"/>
      <dgm:spPr/>
      <dgm:t>
        <a:bodyPr/>
        <a:lstStyle/>
        <a:p>
          <a:endParaRPr lang="en-US"/>
        </a:p>
      </dgm:t>
    </dgm:pt>
    <dgm:pt modelId="{775C69BE-8257-433D-B16D-32639B21CECF}" type="pres">
      <dgm:prSet presAssocID="{7206C453-5853-49A2-B4CE-BC0AF1F19EBC}" presName="parentLeftMargin" presStyleLbl="node1" presStyleIdx="2" presStyleCnt="5"/>
      <dgm:spPr/>
      <dgm:t>
        <a:bodyPr/>
        <a:lstStyle/>
        <a:p>
          <a:endParaRPr lang="zh-TW" altLang="en-US"/>
        </a:p>
      </dgm:t>
    </dgm:pt>
    <dgm:pt modelId="{CAE2487C-35F4-4CC9-85A7-352EFCE8554E}" type="pres">
      <dgm:prSet presAssocID="{7206C453-5853-49A2-B4CE-BC0AF1F19EBC}" presName="parentText" presStyleLbl="node1" presStyleIdx="3" presStyleCnt="5" custScaleX="106050" custLinFactX="1786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868A39-7517-4CCC-8381-C9B1836F088E}" type="pres">
      <dgm:prSet presAssocID="{7206C453-5853-49A2-B4CE-BC0AF1F19EBC}" presName="negativeSpace" presStyleCnt="0"/>
      <dgm:spPr/>
      <dgm:t>
        <a:bodyPr/>
        <a:lstStyle/>
        <a:p>
          <a:endParaRPr lang="en-US"/>
        </a:p>
      </dgm:t>
    </dgm:pt>
    <dgm:pt modelId="{AAB85C24-0390-4522-AA6F-EC7FFFC14256}" type="pres">
      <dgm:prSet presAssocID="{7206C453-5853-49A2-B4CE-BC0AF1F19EBC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6900E-C149-4CD2-9A1C-A07CEC977916}" type="pres">
      <dgm:prSet presAssocID="{CAA56964-2A25-4219-9C1F-7C8861D203CA}" presName="spaceBetweenRectangles" presStyleCnt="0"/>
      <dgm:spPr/>
    </dgm:pt>
    <dgm:pt modelId="{C4927C0F-A9DB-4C47-9730-66F6470446AF}" type="pres">
      <dgm:prSet presAssocID="{D073B34C-8675-4B3C-9B49-98016559AD41}" presName="parentLin" presStyleCnt="0"/>
      <dgm:spPr/>
    </dgm:pt>
    <dgm:pt modelId="{E5682644-6B14-4427-BEB9-4826C68558E0}" type="pres">
      <dgm:prSet presAssocID="{D073B34C-8675-4B3C-9B49-98016559AD41}" presName="parentLeftMargin" presStyleLbl="node1" presStyleIdx="3" presStyleCnt="5"/>
      <dgm:spPr/>
      <dgm:t>
        <a:bodyPr/>
        <a:lstStyle/>
        <a:p>
          <a:endParaRPr lang="zh-TW" altLang="en-US"/>
        </a:p>
      </dgm:t>
    </dgm:pt>
    <dgm:pt modelId="{6540A538-7E35-45A9-96E7-0EEA242A5193}" type="pres">
      <dgm:prSet presAssocID="{D073B34C-8675-4B3C-9B49-98016559AD41}" presName="parentText" presStyleLbl="node1" presStyleIdx="4" presStyleCnt="5" custScaleX="106337" custLinFactX="2632" custLinFactNeighborX="100000" custLinFactNeighborY="489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1B3B29-FFB0-4065-B511-0E38F4CB16A3}" type="pres">
      <dgm:prSet presAssocID="{D073B34C-8675-4B3C-9B49-98016559AD41}" presName="negativeSpace" presStyleCnt="0"/>
      <dgm:spPr/>
    </dgm:pt>
    <dgm:pt modelId="{42A927A8-8EE1-4A8A-93CB-229E8A2753F0}" type="pres">
      <dgm:prSet presAssocID="{D073B34C-8675-4B3C-9B49-98016559AD41}" presName="childText" presStyleLbl="conFgAcc1" presStyleIdx="4" presStyleCnt="5" custLinFactNeighborX="749" custLinFactNeighborY="1271">
        <dgm:presLayoutVars>
          <dgm:bulletEnabled val="1"/>
        </dgm:presLayoutVars>
      </dgm:prSet>
      <dgm:spPr/>
    </dgm:pt>
  </dgm:ptLst>
  <dgm:cxnLst>
    <dgm:cxn modelId="{00E06101-1B29-4482-AC60-162FE8B6EFAA}" type="presOf" srcId="{52C94E0D-ECD6-4A62-8EC7-8D57BE6DD08D}" destId="{119347B4-980F-4725-9F5E-E67EF5329236}" srcOrd="0" destOrd="0" presId="urn:microsoft.com/office/officeart/2005/8/layout/list1"/>
    <dgm:cxn modelId="{EA0F3840-4ADA-4B4D-A605-89A5F3060B76}" srcId="{88DFD4EB-2AE6-4BA4-907C-476E43170779}" destId="{7206C453-5853-49A2-B4CE-BC0AF1F19EBC}" srcOrd="3" destOrd="0" parTransId="{CA410F31-E04A-4775-9110-2A94FA2550F0}" sibTransId="{CAA56964-2A25-4219-9C1F-7C8861D203CA}"/>
    <dgm:cxn modelId="{D5C1966E-D5F3-45CB-AD2F-BB7085EDAE44}" srcId="{88DFD4EB-2AE6-4BA4-907C-476E43170779}" destId="{D073B34C-8675-4B3C-9B49-98016559AD41}" srcOrd="4" destOrd="0" parTransId="{0555A4F8-6D51-4A43-8ECF-11539FD4D473}" sibTransId="{1E56420F-464F-49D8-8E7D-5536F39436DE}"/>
    <dgm:cxn modelId="{249E59F8-3E92-4B04-905D-AEC889E0F8D5}" type="presOf" srcId="{D073B34C-8675-4B3C-9B49-98016559AD41}" destId="{6540A538-7E35-45A9-96E7-0EEA242A5193}" srcOrd="1" destOrd="0" presId="urn:microsoft.com/office/officeart/2005/8/layout/list1"/>
    <dgm:cxn modelId="{F63C3D52-5DEB-42AF-B0DA-80B417A35FC1}" type="presOf" srcId="{52C94E0D-ECD6-4A62-8EC7-8D57BE6DD08D}" destId="{5386200E-BEF9-456D-B5F0-AFFC24962378}" srcOrd="1" destOrd="0" presId="urn:microsoft.com/office/officeart/2005/8/layout/list1"/>
    <dgm:cxn modelId="{7DA95D42-64D7-4DDC-8C92-EAB7FA2D7B43}" type="presOf" srcId="{D774F392-CAA2-4307-B16E-E2FDC0C65EB4}" destId="{CBFAF015-755A-45AB-9E1A-DF30F0702FF8}" srcOrd="0" destOrd="0" presId="urn:microsoft.com/office/officeart/2005/8/layout/list1"/>
    <dgm:cxn modelId="{8E14D982-ADE6-42D6-9405-E446D57876A4}" type="presOf" srcId="{7206C453-5853-49A2-B4CE-BC0AF1F19EBC}" destId="{CAE2487C-35F4-4CC9-85A7-352EFCE8554E}" srcOrd="1" destOrd="0" presId="urn:microsoft.com/office/officeart/2005/8/layout/list1"/>
    <dgm:cxn modelId="{DEA0CE32-D86D-4515-BF6D-59260A0FD055}" srcId="{88DFD4EB-2AE6-4BA4-907C-476E43170779}" destId="{D774F392-CAA2-4307-B16E-E2FDC0C65EB4}" srcOrd="1" destOrd="0" parTransId="{A30A0674-3D81-44A1-A485-886E18BD97C0}" sibTransId="{3B9DAD55-DCF0-46A3-AFC5-CA80E0B40AEC}"/>
    <dgm:cxn modelId="{EB5D9DBB-4199-4412-92EF-CEBA80F1C8BF}" type="presOf" srcId="{D774F392-CAA2-4307-B16E-E2FDC0C65EB4}" destId="{767CA36F-3F13-47AA-B3B2-9410CFAE4073}" srcOrd="1" destOrd="0" presId="urn:microsoft.com/office/officeart/2005/8/layout/list1"/>
    <dgm:cxn modelId="{4879D093-B5CE-4DA6-A8EC-300EC8ED869F}" type="presOf" srcId="{88DFD4EB-2AE6-4BA4-907C-476E43170779}" destId="{DDA830DC-5021-4D33-9925-8B0CD258A83B}" srcOrd="0" destOrd="0" presId="urn:microsoft.com/office/officeart/2005/8/layout/list1"/>
    <dgm:cxn modelId="{9C910F61-210B-44D1-BC94-CA6D26F7470C}" srcId="{88DFD4EB-2AE6-4BA4-907C-476E43170779}" destId="{52C94E0D-ECD6-4A62-8EC7-8D57BE6DD08D}" srcOrd="2" destOrd="0" parTransId="{67FCA06C-9A4E-4730-ACCA-F5584F9778E0}" sibTransId="{46657B2C-1713-4B13-A615-CE63EB0275ED}"/>
    <dgm:cxn modelId="{AC0A173D-6165-4646-B89E-7BAF4E878C4C}" type="presOf" srcId="{7206C453-5853-49A2-B4CE-BC0AF1F19EBC}" destId="{775C69BE-8257-433D-B16D-32639B21CECF}" srcOrd="0" destOrd="0" presId="urn:microsoft.com/office/officeart/2005/8/layout/list1"/>
    <dgm:cxn modelId="{07E2822C-0BDF-4129-AE38-808C21654BFE}" type="presOf" srcId="{D073B34C-8675-4B3C-9B49-98016559AD41}" destId="{E5682644-6B14-4427-BEB9-4826C68558E0}" srcOrd="0" destOrd="0" presId="urn:microsoft.com/office/officeart/2005/8/layout/list1"/>
    <dgm:cxn modelId="{429CA67B-BBAD-4D24-AF16-6768034BB2E3}" srcId="{88DFD4EB-2AE6-4BA4-907C-476E43170779}" destId="{51925D69-1492-4C92-9309-077C3B069354}" srcOrd="0" destOrd="0" parTransId="{791EA9DA-9DBF-4457-9182-8D8CC3CD03A6}" sibTransId="{93A4A20F-1D59-4BC3-BB19-3109693684B7}"/>
    <dgm:cxn modelId="{CC1F8318-E665-47CB-AAB3-6A0D4EF246E6}" type="presOf" srcId="{51925D69-1492-4C92-9309-077C3B069354}" destId="{3245F134-45A7-4EB3-B67C-6F1388038A7C}" srcOrd="0" destOrd="0" presId="urn:microsoft.com/office/officeart/2005/8/layout/list1"/>
    <dgm:cxn modelId="{F3DC7367-25A9-41B1-B30F-BB29E1541865}" type="presOf" srcId="{51925D69-1492-4C92-9309-077C3B069354}" destId="{D1E9D5CE-1E58-4FDF-BEFD-965EBBB95DE6}" srcOrd="1" destOrd="0" presId="urn:microsoft.com/office/officeart/2005/8/layout/list1"/>
    <dgm:cxn modelId="{CCAFC3C7-9563-46EA-83D4-8C894BF00BFF}" type="presParOf" srcId="{DDA830DC-5021-4D33-9925-8B0CD258A83B}" destId="{5CFA807E-A292-4C18-B4BE-6661487CD21D}" srcOrd="0" destOrd="0" presId="urn:microsoft.com/office/officeart/2005/8/layout/list1"/>
    <dgm:cxn modelId="{DADD573E-039B-4BBB-AA0E-814210A13B0A}" type="presParOf" srcId="{5CFA807E-A292-4C18-B4BE-6661487CD21D}" destId="{3245F134-45A7-4EB3-B67C-6F1388038A7C}" srcOrd="0" destOrd="0" presId="urn:microsoft.com/office/officeart/2005/8/layout/list1"/>
    <dgm:cxn modelId="{85894BC7-D29D-4ECE-9ED0-0AFB7820FF99}" type="presParOf" srcId="{5CFA807E-A292-4C18-B4BE-6661487CD21D}" destId="{D1E9D5CE-1E58-4FDF-BEFD-965EBBB95DE6}" srcOrd="1" destOrd="0" presId="urn:microsoft.com/office/officeart/2005/8/layout/list1"/>
    <dgm:cxn modelId="{80B3125B-D749-4317-B8C5-89F100559EFA}" type="presParOf" srcId="{DDA830DC-5021-4D33-9925-8B0CD258A83B}" destId="{6CCB954F-3B05-467B-BCFF-08A4C25D7774}" srcOrd="1" destOrd="0" presId="urn:microsoft.com/office/officeart/2005/8/layout/list1"/>
    <dgm:cxn modelId="{0891DB8B-9D4A-4FF3-ADF9-6E945620D869}" type="presParOf" srcId="{DDA830DC-5021-4D33-9925-8B0CD258A83B}" destId="{BA3AD379-876D-40DF-A866-5E3D679DE857}" srcOrd="2" destOrd="0" presId="urn:microsoft.com/office/officeart/2005/8/layout/list1"/>
    <dgm:cxn modelId="{B11D8FEF-6AA8-41E5-B5BD-9B3EC942B5FD}" type="presParOf" srcId="{DDA830DC-5021-4D33-9925-8B0CD258A83B}" destId="{80EAC08D-8933-4265-948E-1348173EEAA7}" srcOrd="3" destOrd="0" presId="urn:microsoft.com/office/officeart/2005/8/layout/list1"/>
    <dgm:cxn modelId="{6451021D-C8D1-4BF6-ADE1-E896360D332F}" type="presParOf" srcId="{DDA830DC-5021-4D33-9925-8B0CD258A83B}" destId="{FC01C8B2-9A77-4E1E-82C3-AF6E88582973}" srcOrd="4" destOrd="0" presId="urn:microsoft.com/office/officeart/2005/8/layout/list1"/>
    <dgm:cxn modelId="{743776C0-19FC-40B1-A623-69F7633DDEE6}" type="presParOf" srcId="{FC01C8B2-9A77-4E1E-82C3-AF6E88582973}" destId="{CBFAF015-755A-45AB-9E1A-DF30F0702FF8}" srcOrd="0" destOrd="0" presId="urn:microsoft.com/office/officeart/2005/8/layout/list1"/>
    <dgm:cxn modelId="{8996CE1B-B4BA-491E-8253-202470C2629A}" type="presParOf" srcId="{FC01C8B2-9A77-4E1E-82C3-AF6E88582973}" destId="{767CA36F-3F13-47AA-B3B2-9410CFAE4073}" srcOrd="1" destOrd="0" presId="urn:microsoft.com/office/officeart/2005/8/layout/list1"/>
    <dgm:cxn modelId="{D84F307B-7C06-4672-BFBB-B587021E711C}" type="presParOf" srcId="{DDA830DC-5021-4D33-9925-8B0CD258A83B}" destId="{0BB57D61-5AA3-4505-BAFB-48EE2C22A3D6}" srcOrd="5" destOrd="0" presId="urn:microsoft.com/office/officeart/2005/8/layout/list1"/>
    <dgm:cxn modelId="{178F8AE9-E387-4201-90DC-CE7E15704506}" type="presParOf" srcId="{DDA830DC-5021-4D33-9925-8B0CD258A83B}" destId="{AC10AF12-32CC-4141-9CCA-BFE898269448}" srcOrd="6" destOrd="0" presId="urn:microsoft.com/office/officeart/2005/8/layout/list1"/>
    <dgm:cxn modelId="{9ADAF330-7F39-44BF-8174-A4F37317F752}" type="presParOf" srcId="{DDA830DC-5021-4D33-9925-8B0CD258A83B}" destId="{CC5B7A3A-C00B-4D45-B001-9F9951B62B64}" srcOrd="7" destOrd="0" presId="urn:microsoft.com/office/officeart/2005/8/layout/list1"/>
    <dgm:cxn modelId="{7315FB51-DB71-4BD0-A8BB-EFE38CEB5115}" type="presParOf" srcId="{DDA830DC-5021-4D33-9925-8B0CD258A83B}" destId="{BF9F93C3-8DE9-41EE-AF22-3F4A2C297FAF}" srcOrd="8" destOrd="0" presId="urn:microsoft.com/office/officeart/2005/8/layout/list1"/>
    <dgm:cxn modelId="{500B1FC0-BFD2-4441-B814-DA4B784F01C3}" type="presParOf" srcId="{BF9F93C3-8DE9-41EE-AF22-3F4A2C297FAF}" destId="{119347B4-980F-4725-9F5E-E67EF5329236}" srcOrd="0" destOrd="0" presId="urn:microsoft.com/office/officeart/2005/8/layout/list1"/>
    <dgm:cxn modelId="{98F20EAB-C141-41A2-9090-9919D855B3B4}" type="presParOf" srcId="{BF9F93C3-8DE9-41EE-AF22-3F4A2C297FAF}" destId="{5386200E-BEF9-456D-B5F0-AFFC24962378}" srcOrd="1" destOrd="0" presId="urn:microsoft.com/office/officeart/2005/8/layout/list1"/>
    <dgm:cxn modelId="{F1483058-6E3C-4E58-B695-BE5E6957CE9D}" type="presParOf" srcId="{DDA830DC-5021-4D33-9925-8B0CD258A83B}" destId="{5AB9FB7F-A083-4810-B3B1-825F66A98427}" srcOrd="9" destOrd="0" presId="urn:microsoft.com/office/officeart/2005/8/layout/list1"/>
    <dgm:cxn modelId="{317B4220-5B11-4994-929E-5544713C671D}" type="presParOf" srcId="{DDA830DC-5021-4D33-9925-8B0CD258A83B}" destId="{F505EB2C-8AD9-4FAA-B142-042391070C21}" srcOrd="10" destOrd="0" presId="urn:microsoft.com/office/officeart/2005/8/layout/list1"/>
    <dgm:cxn modelId="{3E972066-C24B-4D54-B034-C4DC63A415E3}" type="presParOf" srcId="{DDA830DC-5021-4D33-9925-8B0CD258A83B}" destId="{7E5211B6-C260-4600-9C75-3B7688C97F12}" srcOrd="11" destOrd="0" presId="urn:microsoft.com/office/officeart/2005/8/layout/list1"/>
    <dgm:cxn modelId="{3156CCD5-4FAA-4E9B-93ED-9D383F22EE88}" type="presParOf" srcId="{DDA830DC-5021-4D33-9925-8B0CD258A83B}" destId="{CFE1A621-5D46-47E9-97EF-E19B4524B246}" srcOrd="12" destOrd="0" presId="urn:microsoft.com/office/officeart/2005/8/layout/list1"/>
    <dgm:cxn modelId="{C4B11BD7-6269-42BA-94F6-31E0136FB313}" type="presParOf" srcId="{CFE1A621-5D46-47E9-97EF-E19B4524B246}" destId="{775C69BE-8257-433D-B16D-32639B21CECF}" srcOrd="0" destOrd="0" presId="urn:microsoft.com/office/officeart/2005/8/layout/list1"/>
    <dgm:cxn modelId="{1FAA2227-D3F8-4445-A39E-55FDF5EF38FE}" type="presParOf" srcId="{CFE1A621-5D46-47E9-97EF-E19B4524B246}" destId="{CAE2487C-35F4-4CC9-85A7-352EFCE8554E}" srcOrd="1" destOrd="0" presId="urn:microsoft.com/office/officeart/2005/8/layout/list1"/>
    <dgm:cxn modelId="{ED57F150-D6C0-4ACA-BEB1-96733C8C3265}" type="presParOf" srcId="{DDA830DC-5021-4D33-9925-8B0CD258A83B}" destId="{58868A39-7517-4CCC-8381-C9B1836F088E}" srcOrd="13" destOrd="0" presId="urn:microsoft.com/office/officeart/2005/8/layout/list1"/>
    <dgm:cxn modelId="{C6EA99D7-B3C2-4E99-956C-540200BC5209}" type="presParOf" srcId="{DDA830DC-5021-4D33-9925-8B0CD258A83B}" destId="{AAB85C24-0390-4522-AA6F-EC7FFFC14256}" srcOrd="14" destOrd="0" presId="urn:microsoft.com/office/officeart/2005/8/layout/list1"/>
    <dgm:cxn modelId="{DF1272F1-0A16-474E-93A7-FC1E92AD0A82}" type="presParOf" srcId="{DDA830DC-5021-4D33-9925-8B0CD258A83B}" destId="{2A26900E-C149-4CD2-9A1C-A07CEC977916}" srcOrd="15" destOrd="0" presId="urn:microsoft.com/office/officeart/2005/8/layout/list1"/>
    <dgm:cxn modelId="{05F37D87-FD83-4806-8F6F-DDFF42C8521D}" type="presParOf" srcId="{DDA830DC-5021-4D33-9925-8B0CD258A83B}" destId="{C4927C0F-A9DB-4C47-9730-66F6470446AF}" srcOrd="16" destOrd="0" presId="urn:microsoft.com/office/officeart/2005/8/layout/list1"/>
    <dgm:cxn modelId="{7353A63D-F00C-4677-A8EF-875545E2CCBE}" type="presParOf" srcId="{C4927C0F-A9DB-4C47-9730-66F6470446AF}" destId="{E5682644-6B14-4427-BEB9-4826C68558E0}" srcOrd="0" destOrd="0" presId="urn:microsoft.com/office/officeart/2005/8/layout/list1"/>
    <dgm:cxn modelId="{615198AA-D69D-492D-9873-D59DDC4F4E8A}" type="presParOf" srcId="{C4927C0F-A9DB-4C47-9730-66F6470446AF}" destId="{6540A538-7E35-45A9-96E7-0EEA242A5193}" srcOrd="1" destOrd="0" presId="urn:microsoft.com/office/officeart/2005/8/layout/list1"/>
    <dgm:cxn modelId="{AC9CB2D5-0DC6-4657-873A-7328F0BF4EA8}" type="presParOf" srcId="{DDA830DC-5021-4D33-9925-8B0CD258A83B}" destId="{551B3B29-FFB0-4065-B511-0E38F4CB16A3}" srcOrd="17" destOrd="0" presId="urn:microsoft.com/office/officeart/2005/8/layout/list1"/>
    <dgm:cxn modelId="{001DB184-B82F-4772-80B6-D425A302AD63}" type="presParOf" srcId="{DDA830DC-5021-4D33-9925-8B0CD258A83B}" destId="{42A927A8-8EE1-4A8A-93CB-229E8A2753F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3AD379-876D-40DF-A866-5E3D679DE857}">
      <dsp:nvSpPr>
        <dsp:cNvPr id="0" name=""/>
        <dsp:cNvSpPr/>
      </dsp:nvSpPr>
      <dsp:spPr>
        <a:xfrm>
          <a:off x="0" y="322347"/>
          <a:ext cx="649133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E9D5CE-1E58-4FDF-BEFD-965EBBB95DE6}">
      <dsp:nvSpPr>
        <dsp:cNvPr id="0" name=""/>
        <dsp:cNvSpPr/>
      </dsp:nvSpPr>
      <dsp:spPr>
        <a:xfrm>
          <a:off x="730288" y="86187"/>
          <a:ext cx="4811662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750" tIns="0" rIns="17175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zh-TW" altLang="en-US" sz="2400" b="1" u="none" kern="1200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「先賣後買現股當沖」開放措施</a:t>
          </a:r>
          <a:endParaRPr lang="zh-TW" altLang="en-US" sz="24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730288" y="86187"/>
        <a:ext cx="4811662" cy="472320"/>
      </dsp:txXfrm>
    </dsp:sp>
    <dsp:sp modelId="{AC10AF12-32CC-4141-9CCA-BFE898269448}">
      <dsp:nvSpPr>
        <dsp:cNvPr id="0" name=""/>
        <dsp:cNvSpPr/>
      </dsp:nvSpPr>
      <dsp:spPr>
        <a:xfrm>
          <a:off x="0" y="1048107"/>
          <a:ext cx="649133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67CA36F-3F13-47AA-B3B2-9410CFAE4073}">
      <dsp:nvSpPr>
        <dsp:cNvPr id="0" name=""/>
        <dsp:cNvSpPr/>
      </dsp:nvSpPr>
      <dsp:spPr>
        <a:xfrm>
          <a:off x="730288" y="811948"/>
          <a:ext cx="4818887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750" tIns="0" rIns="17175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zh-TW" altLang="en-US" sz="2400" b="1" u="none" kern="1200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現股當沖電腦作業流程</a:t>
          </a:r>
          <a:endParaRPr lang="zh-TW" altLang="en-US" sz="24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730288" y="811948"/>
        <a:ext cx="4818887" cy="472320"/>
      </dsp:txXfrm>
    </dsp:sp>
    <dsp:sp modelId="{F505EB2C-8AD9-4FAA-B142-042391070C21}">
      <dsp:nvSpPr>
        <dsp:cNvPr id="0" name=""/>
        <dsp:cNvSpPr/>
      </dsp:nvSpPr>
      <dsp:spPr>
        <a:xfrm>
          <a:off x="0" y="1773867"/>
          <a:ext cx="649133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386200E-BEF9-456D-B5F0-AFFC24962378}">
      <dsp:nvSpPr>
        <dsp:cNvPr id="0" name=""/>
        <dsp:cNvSpPr/>
      </dsp:nvSpPr>
      <dsp:spPr>
        <a:xfrm>
          <a:off x="727198" y="1541680"/>
          <a:ext cx="481161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750" tIns="0" rIns="17175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zh-TW" altLang="en-US" sz="2400" b="1" u="none" kern="1200" dirty="0" smtClean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rPr>
            <a:t>電腦作業</a:t>
          </a:r>
          <a:endParaRPr lang="zh-TW" altLang="en-US" sz="24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727198" y="1541680"/>
        <a:ext cx="4811616" cy="472320"/>
      </dsp:txXfrm>
    </dsp:sp>
    <dsp:sp modelId="{AAB85C24-0390-4522-AA6F-EC7FFFC14256}">
      <dsp:nvSpPr>
        <dsp:cNvPr id="0" name=""/>
        <dsp:cNvSpPr/>
      </dsp:nvSpPr>
      <dsp:spPr>
        <a:xfrm>
          <a:off x="0" y="2499627"/>
          <a:ext cx="649133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AE2487C-35F4-4CC9-85A7-352EFCE8554E}">
      <dsp:nvSpPr>
        <dsp:cNvPr id="0" name=""/>
        <dsp:cNvSpPr/>
      </dsp:nvSpPr>
      <dsp:spPr>
        <a:xfrm>
          <a:off x="730288" y="2263467"/>
          <a:ext cx="4818841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750" tIns="0" rIns="17175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400" b="1" kern="1200" dirty="0" smtClean="0">
              <a:latin typeface="標楷體" pitchFamily="65" charset="-120"/>
              <a:ea typeface="標楷體" pitchFamily="65" charset="-120"/>
            </a:rPr>
            <a:t>當沖券差</a:t>
          </a:r>
          <a:r>
            <a:rPr lang="zh-TW" altLang="en-US" sz="2400" b="1" kern="1200" dirty="0" smtClean="0">
              <a:latin typeface="標楷體" pitchFamily="65" charset="-120"/>
              <a:ea typeface="標楷體" pitchFamily="65" charset="-120"/>
            </a:rPr>
            <a:t>作業流程與範例說明</a:t>
          </a:r>
          <a:endParaRPr lang="zh-TW" altLang="en-US" sz="24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730288" y="2263467"/>
        <a:ext cx="4818841" cy="472320"/>
      </dsp:txXfrm>
    </dsp:sp>
    <dsp:sp modelId="{42A927A8-8EE1-4A8A-93CB-229E8A2753F0}">
      <dsp:nvSpPr>
        <dsp:cNvPr id="0" name=""/>
        <dsp:cNvSpPr/>
      </dsp:nvSpPr>
      <dsp:spPr>
        <a:xfrm>
          <a:off x="0" y="3228389"/>
          <a:ext cx="649133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540A538-7E35-45A9-96E7-0EEA242A5193}">
      <dsp:nvSpPr>
        <dsp:cNvPr id="0" name=""/>
        <dsp:cNvSpPr/>
      </dsp:nvSpPr>
      <dsp:spPr>
        <a:xfrm>
          <a:off x="768729" y="3012366"/>
          <a:ext cx="4831882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750" tIns="0" rIns="17175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標楷體" pitchFamily="65" charset="-120"/>
              <a:ea typeface="標楷體" pitchFamily="65" charset="-120"/>
            </a:rPr>
            <a:t>重要作業時程說明</a:t>
          </a:r>
          <a:endParaRPr lang="zh-TW" altLang="en-US" sz="24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768729" y="3012366"/>
        <a:ext cx="4831882" cy="4723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B5BC5B-C448-4D67-BF5C-D422A9AE11EC}">
      <dsp:nvSpPr>
        <dsp:cNvPr id="0" name=""/>
        <dsp:cNvSpPr/>
      </dsp:nvSpPr>
      <dsp:spPr>
        <a:xfrm>
          <a:off x="3986212" y="1480671"/>
          <a:ext cx="2828925" cy="1095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290"/>
              </a:lnTo>
              <a:lnTo>
                <a:pt x="2828925" y="881290"/>
              </a:lnTo>
              <a:lnTo>
                <a:pt x="2828925" y="10957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D48BB-D371-41F4-9A99-14D5E8D990CF}">
      <dsp:nvSpPr>
        <dsp:cNvPr id="0" name=""/>
        <dsp:cNvSpPr/>
      </dsp:nvSpPr>
      <dsp:spPr>
        <a:xfrm>
          <a:off x="3940492" y="1480671"/>
          <a:ext cx="91440" cy="10957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957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46795-53CC-4812-A3AF-477DC077CBB4}">
      <dsp:nvSpPr>
        <dsp:cNvPr id="0" name=""/>
        <dsp:cNvSpPr/>
      </dsp:nvSpPr>
      <dsp:spPr>
        <a:xfrm>
          <a:off x="1157287" y="1480671"/>
          <a:ext cx="2828925" cy="1095710"/>
        </a:xfrm>
        <a:custGeom>
          <a:avLst/>
          <a:gdLst/>
          <a:ahLst/>
          <a:cxnLst/>
          <a:rect l="0" t="0" r="0" b="0"/>
          <a:pathLst>
            <a:path>
              <a:moveTo>
                <a:pt x="2828925" y="0"/>
              </a:moveTo>
              <a:lnTo>
                <a:pt x="2828925" y="881290"/>
              </a:lnTo>
              <a:lnTo>
                <a:pt x="0" y="881290"/>
              </a:lnTo>
              <a:lnTo>
                <a:pt x="0" y="10957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3E56A-FC33-401F-8C40-D2FB738A06B2}">
      <dsp:nvSpPr>
        <dsp:cNvPr id="0" name=""/>
        <dsp:cNvSpPr/>
      </dsp:nvSpPr>
      <dsp:spPr>
        <a:xfrm>
          <a:off x="1877368" y="-187044"/>
          <a:ext cx="4217688" cy="16677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72F766-9426-4380-AC21-B389E21218B2}">
      <dsp:nvSpPr>
        <dsp:cNvPr id="0" name=""/>
        <dsp:cNvSpPr/>
      </dsp:nvSpPr>
      <dsp:spPr>
        <a:xfrm>
          <a:off x="2134543" y="57271"/>
          <a:ext cx="4217688" cy="1667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zh-TW" altLang="en-US" sz="3200" b="1" u="none" kern="1200" dirty="0" smtClean="0"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「先賣後買現股當沖」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zh-TW" altLang="en-US" sz="3200" b="1" u="none" kern="1200" dirty="0" smtClean="0"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開放措施</a:t>
          </a:r>
          <a:endParaRPr kumimoji="1" lang="en-US" altLang="zh-TW" sz="3200" b="1" u="none" kern="1200" dirty="0" smtClean="0"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endParaRPr>
        </a:p>
      </dsp:txBody>
      <dsp:txXfrm>
        <a:off x="2134543" y="57271"/>
        <a:ext cx="4217688" cy="1667716"/>
      </dsp:txXfrm>
    </dsp:sp>
    <dsp:sp modelId="{00B942B3-C5DC-472C-9F89-9A87301FCF90}">
      <dsp:nvSpPr>
        <dsp:cNvPr id="0" name=""/>
        <dsp:cNvSpPr/>
      </dsp:nvSpPr>
      <dsp:spPr>
        <a:xfrm>
          <a:off x="0" y="2576381"/>
          <a:ext cx="2314575" cy="1469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46C556-C3E9-4C21-9A7B-D46667903D88}">
      <dsp:nvSpPr>
        <dsp:cNvPr id="0" name=""/>
        <dsp:cNvSpPr/>
      </dsp:nvSpPr>
      <dsp:spPr>
        <a:xfrm>
          <a:off x="257174" y="2820698"/>
          <a:ext cx="2314575" cy="1469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 dirty="0" smtClean="0">
              <a:latin typeface="標楷體" pitchFamily="65" charset="-120"/>
              <a:ea typeface="標楷體" pitchFamily="65" charset="-120"/>
            </a:rPr>
            <a:t>現股當沖</a:t>
          </a:r>
          <a:r>
            <a:rPr lang="en-US" altLang="zh-TW" sz="2400" b="1" kern="1200" dirty="0" smtClean="0">
              <a:latin typeface="標楷體" pitchFamily="65" charset="-120"/>
              <a:ea typeface="標楷體" pitchFamily="65" charset="-120"/>
            </a:rPr>
            <a:t>        </a:t>
          </a:r>
          <a:r>
            <a:rPr lang="zh-TW" sz="2400" b="1" kern="1200" dirty="0" smtClean="0">
              <a:latin typeface="標楷體" pitchFamily="65" charset="-120"/>
              <a:ea typeface="標楷體" pitchFamily="65" charset="-120"/>
            </a:rPr>
            <a:t>交易型態</a:t>
          </a:r>
          <a:endParaRPr lang="en-US" sz="2400" b="1" kern="12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sp:txBody>
      <dsp:txXfrm>
        <a:off x="257174" y="2820698"/>
        <a:ext cx="2314575" cy="1469755"/>
      </dsp:txXfrm>
    </dsp:sp>
    <dsp:sp modelId="{523D056A-BF51-4F38-B75A-E9A1AB3C2443}">
      <dsp:nvSpPr>
        <dsp:cNvPr id="0" name=""/>
        <dsp:cNvSpPr/>
      </dsp:nvSpPr>
      <dsp:spPr>
        <a:xfrm>
          <a:off x="2828924" y="2576381"/>
          <a:ext cx="2314575" cy="1469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4A7E3C-3FE1-4E04-8ECD-5EE53C0475B8}">
      <dsp:nvSpPr>
        <dsp:cNvPr id="0" name=""/>
        <dsp:cNvSpPr/>
      </dsp:nvSpPr>
      <dsp:spPr>
        <a:xfrm>
          <a:off x="3086099" y="2820698"/>
          <a:ext cx="2314575" cy="1469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 dirty="0" smtClean="0">
              <a:latin typeface="標楷體" pitchFamily="65" charset="-120"/>
              <a:ea typeface="標楷體" pitchFamily="65" charset="-120"/>
            </a:rPr>
            <a:t>應付當沖券差申報平台</a:t>
          </a:r>
          <a:endParaRPr lang="en-US" sz="24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3086099" y="2820698"/>
        <a:ext cx="2314575" cy="1469755"/>
      </dsp:txXfrm>
    </dsp:sp>
    <dsp:sp modelId="{4FC4778B-DDBD-4898-9058-42E5FEA8938D}">
      <dsp:nvSpPr>
        <dsp:cNvPr id="0" name=""/>
        <dsp:cNvSpPr/>
      </dsp:nvSpPr>
      <dsp:spPr>
        <a:xfrm>
          <a:off x="5657850" y="2576381"/>
          <a:ext cx="2314575" cy="1469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F075403-94A0-452B-BBF4-6FDD689E49CE}">
      <dsp:nvSpPr>
        <dsp:cNvPr id="0" name=""/>
        <dsp:cNvSpPr/>
      </dsp:nvSpPr>
      <dsp:spPr>
        <a:xfrm>
          <a:off x="5915024" y="2820698"/>
          <a:ext cx="2314575" cy="1469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u="none" kern="1200" dirty="0" smtClean="0">
              <a:latin typeface="標楷體" pitchFamily="65" charset="-120"/>
              <a:ea typeface="標楷體" pitchFamily="65" charset="-120"/>
            </a:rPr>
            <a:t>證金</a:t>
          </a:r>
          <a:r>
            <a:rPr lang="zh-TW" altLang="en-US" sz="2400" b="1" u="none" kern="1200" dirty="0" smtClean="0">
              <a:latin typeface="標楷體" pitchFamily="65" charset="-120"/>
              <a:ea typeface="標楷體" pitchFamily="65" charset="-120"/>
            </a:rPr>
            <a:t>當沖        代</a:t>
          </a:r>
          <a:r>
            <a:rPr lang="zh-TW" sz="2400" b="1" u="none" kern="1200" dirty="0" smtClean="0">
              <a:latin typeface="標楷體" pitchFamily="65" charset="-120"/>
              <a:ea typeface="標楷體" pitchFamily="65" charset="-120"/>
            </a:rPr>
            <a:t>標議借</a:t>
          </a:r>
          <a:endParaRPr lang="en-US" altLang="zh-TW" sz="2400" b="1" u="none" kern="1200" dirty="0" smtClean="0">
            <a:latin typeface="標楷體" pitchFamily="65" charset="-120"/>
            <a:ea typeface="標楷體" pitchFamily="65" charset="-120"/>
          </a:endParaRPr>
        </a:p>
      </dsp:txBody>
      <dsp:txXfrm>
        <a:off x="5915024" y="2820698"/>
        <a:ext cx="2314575" cy="146975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E2BE82F-D70E-4DC9-B97B-E2440A00D977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78FF21B-5279-42DA-A326-3D7999A0F81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690237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簡報封面頁-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6" descr="臺灣證券交易所LOGO、1願景-彩色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" y="304800"/>
            <a:ext cx="331628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D:\yi-siou\Twse\1020527-證交所各類文宣品\LOGO、標語-PNG檔\竭誠為您服務-藍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549275"/>
            <a:ext cx="22399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D:\yi-siou\Twse\1020527-證交所各類文宣品\LOGO、標語-PNG檔\2任務3策略標語-簡報封面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2450" y="6307138"/>
            <a:ext cx="8027988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706B7-B80C-482E-8F98-2596618BD4ED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‹#›</a:t>
            </a:r>
            <a:endParaRPr lang="zh-TW" altLang="en-US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A38A0-8305-461D-9D32-F74BF3067C7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A86B-0937-4AE1-AD50-28A821553ACC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7700-C77B-4859-9D03-15E6BA0D1366}" type="slidenum">
              <a:rPr lang="zh-TW" altLang="en-US" smtClean="0"/>
              <a:pPr>
                <a:defRPr/>
              </a:pPr>
              <a:t>‹#›</a:t>
            </a:fld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C331D-FCAD-435B-B72A-8B2F2A2BEE7B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‹#›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48E5D-ABCC-4A63-8A5A-B3924FA305D6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內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A7055-125C-4A39-BA8B-0E115D83DD8A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/>
            </a:lvl1pPr>
          </a:lstStyle>
          <a:p>
            <a:pPr>
              <a:defRPr/>
            </a:pPr>
            <a:r>
              <a:rPr lang="en-US" altLang="zh-TW" smtClean="0"/>
              <a:t>‹#›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9999B-23BB-4791-AFDB-606F9D01611A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底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yi-siou\Twse\1020527-排版\簡報底頁-W25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938" y="6335713"/>
            <a:ext cx="83661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2564904"/>
            <a:ext cx="7772400" cy="1362075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65879-6A8D-4431-9816-D282FFAC8EFD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‹#›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21F71-EE92-4AD5-A081-50132D6199E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CF5F1-6F78-442E-9368-D5B1DE325F1F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‹#›</a:t>
            </a:r>
            <a:endParaRPr lang="zh-TW" altLang="en-US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8ECDF-1C75-4D6B-B429-82384335357B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CB90C-3F20-4B8F-AF94-28E9D2A46E72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‹#›</a:t>
            </a: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7C448-1FE9-44DF-8173-93F577F8AB6B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標楷體" pitchFamily="65" charset="-120"/>
                <a:ea typeface="標楷體" pitchFamily="65" charset="-120"/>
              </a:defRPr>
            </a:lvl1pPr>
          </a:lstStyle>
          <a:p>
            <a:pPr>
              <a:defRPr/>
            </a:pPr>
            <a:fld id="{E369DDF7-BFC5-45C7-A1EC-91E7F87312DF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059832" y="6309320"/>
            <a:ext cx="2895600" cy="365125"/>
          </a:xfrm>
        </p:spPr>
        <p:txBody>
          <a:bodyPr/>
          <a:lstStyle>
            <a:lvl1pPr>
              <a:defRPr>
                <a:latin typeface="標楷體" pitchFamily="65" charset="-120"/>
                <a:ea typeface="標楷體" pitchFamily="65" charset="-120"/>
              </a:defRPr>
            </a:lvl1pPr>
          </a:lstStyle>
          <a:p>
            <a:pPr>
              <a:defRPr/>
            </a:pPr>
            <a:fld id="{18AB812C-46A6-404B-B86E-6C432D52DC92}" type="slidenum">
              <a:rPr lang="zh-TW" altLang="en-US" smtClean="0"/>
              <a:pPr>
                <a:defRPr/>
              </a:pPr>
              <a:t>‹#›</a:t>
            </a:fld>
            <a:endParaRPr lang="zh-TW" altLang="en-US" dirty="0" smtClean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</p:spPr>
        <p:txBody>
          <a:bodyPr/>
          <a:lstStyle>
            <a:lvl1pPr>
              <a:defRPr>
                <a:latin typeface="標楷體" pitchFamily="65" charset="-12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978E-E304-4F08-A22A-2593C5D299BB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915816" y="6381328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47700-C77B-4859-9D03-15E6BA0D1366}" type="slidenum">
              <a:rPr lang="zh-TW" altLang="en-US" smtClean="0"/>
              <a:pPr>
                <a:defRPr/>
              </a:pPr>
              <a:t>‹#›</a:t>
            </a:fld>
            <a:endParaRPr lang="zh-TW" altLang="en-US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16216" y="638132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A41E2-360D-4E7C-824F-551E59F137F5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7700-C77B-4859-9D03-15E6BA0D1366}" type="slidenum">
              <a:rPr lang="zh-TW" altLang="en-US" smtClean="0"/>
              <a:pPr>
                <a:defRPr/>
              </a:pPr>
              <a:t>‹#›</a:t>
            </a:fld>
            <a:endParaRPr lang="zh-TW" altLang="en-US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B6436-D3EF-47B6-883C-3167F391BAB9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7700-C77B-4859-9D03-15E6BA0D1366}" type="slidenum">
              <a:rPr lang="zh-TW" altLang="en-US" smtClean="0"/>
              <a:pPr>
                <a:defRPr/>
              </a:pPr>
              <a:t>‹#›</a:t>
            </a:fld>
            <a:endParaRPr lang="zh-TW" altLang="en-US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6" descr="簡報內頁、底頁-A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" descr="C:\Users\user\Desktop\簡報內頁-W25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5763" y="177800"/>
            <a:ext cx="73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 descr="C:\Users\user\Desktop\簡報內頁-W25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50088" y="417513"/>
            <a:ext cx="1722437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13209E8-C6AF-4955-A85F-D6895AF0078E}" type="datetime1">
              <a:rPr lang="zh-TW" altLang="en-US" smtClean="0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79596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A20D8CD-9D12-45FD-95D0-48BBE97C5B7A}" type="slidenum">
              <a:rPr lang="zh-TW" altLang="en-US" smtClean="0"/>
              <a:pPr>
                <a:defRPr/>
              </a:pPr>
              <a:t>‹#›</a:t>
            </a:fld>
            <a:endParaRPr lang="zh-TW" altLang="en-US" dirty="0" smtClean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300192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wmf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se.com.tw/ch/about/press_room/tsec_event.php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0210@twse.com.tw" TargetMode="External"/><Relationship Id="rId4" Type="http://schemas.openxmlformats.org/officeDocument/2006/relationships/hyperlink" Target="mailto:0552@twse.com.tw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000100" y="1628800"/>
            <a:ext cx="72152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先賣後買現股當日沖銷</a:t>
            </a:r>
            <a:endParaRPr lang="en-US" altLang="zh-TW" sz="44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電腦作業說明</a:t>
            </a:r>
            <a:endParaRPr lang="en-US" altLang="zh-TW" sz="44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FA38A0-8305-461D-9D32-F74BF3067C78}" type="slidenum">
              <a:rPr lang="zh-TW" altLang="en-US" smtClean="0"/>
              <a:pPr>
                <a:defRPr/>
              </a:pPr>
              <a:t>0</a:t>
            </a:fld>
            <a:endParaRPr lang="zh-TW" altLang="en-US"/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371600" y="441325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103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年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電腦規劃部 余道堅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大綱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9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55576" y="3501008"/>
            <a:ext cx="714380" cy="357190"/>
          </a:xfrm>
          <a:prstGeom prst="rightArrow">
            <a:avLst/>
          </a:prstGeom>
          <a:solidFill>
            <a:srgbClr val="CC0000"/>
          </a:solidFill>
          <a:ln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6271776"/>
              </p:ext>
            </p:extLst>
          </p:nvPr>
        </p:nvGraphicFramePr>
        <p:xfrm>
          <a:off x="1643042" y="1928802"/>
          <a:ext cx="6491334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10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924417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zh-TW" b="1" dirty="0" smtClean="0">
                <a:latin typeface="標楷體" pitchFamily="65" charset="-120"/>
                <a:ea typeface="標楷體" pitchFamily="65" charset="-120"/>
                <a:cs typeface="Arial" pitchFamily="34" charset="0"/>
              </a:rPr>
              <a:t>現股當沖開戶</a:t>
            </a:r>
            <a:r>
              <a:rPr kumimoji="1" lang="zh-TW" altLang="en-US" b="1" dirty="0" smtClean="0">
                <a:latin typeface="標楷體" pitchFamily="65" charset="-120"/>
                <a:ea typeface="標楷體" pitchFamily="65" charset="-120"/>
                <a:cs typeface="Arial" pitchFamily="34" charset="0"/>
              </a:rPr>
              <a:t>與徵信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11</a:t>
            </a:r>
            <a:endParaRPr lang="zh-TW" altLang="en-US" sz="18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" name="直線單箭頭接點 25"/>
          <p:cNvCxnSpPr>
            <a:cxnSpLocks noChangeShapeType="1"/>
            <a:endCxn id="109" idx="0"/>
          </p:cNvCxnSpPr>
          <p:nvPr/>
        </p:nvCxnSpPr>
        <p:spPr bwMode="auto">
          <a:xfrm>
            <a:off x="5940152" y="2420888"/>
            <a:ext cx="0" cy="43204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9" name="直線圖說文字 1 8"/>
          <p:cNvSpPr/>
          <p:nvPr/>
        </p:nvSpPr>
        <p:spPr>
          <a:xfrm>
            <a:off x="539552" y="1268760"/>
            <a:ext cx="3240360" cy="1512168"/>
          </a:xfrm>
          <a:prstGeom prst="borderCallout1">
            <a:avLst>
              <a:gd name="adj1" fmla="val 93939"/>
              <a:gd name="adj2" fmla="val 126465"/>
              <a:gd name="adj3" fmla="val 92068"/>
              <a:gd name="adj4" fmla="val 126264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r>
              <a:rPr kumimoji="0" lang="zh-TW" altLang="zh-TW" sz="1400" b="1" u="sng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現股當沖</a:t>
            </a:r>
            <a:r>
              <a:rPr kumimoji="0" lang="zh-TW" altLang="en-US" sz="1400" b="1" u="sng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戶：</a:t>
            </a:r>
            <a:endParaRPr kumimoji="0" lang="en-US" altLang="zh-TW" sz="1400" b="1" u="sng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  <a:cs typeface="Arial" charset="0"/>
            </a:endParaRPr>
          </a:p>
          <a:p>
            <a:pPr eaLnBrk="0" hangingPunct="0"/>
            <a:r>
              <a:rPr kumimoji="0" lang="en-US" altLang="zh-TW" sz="1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1.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應開立受託買賣帳戶滿三個月</a:t>
            </a:r>
            <a:endParaRPr kumimoji="0" lang="en-US" altLang="zh-TW" sz="1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  <a:cs typeface="Arial" charset="0"/>
            </a:endParaRPr>
          </a:p>
          <a:p>
            <a:pPr eaLnBrk="0" hangingPunct="0"/>
            <a:r>
              <a:rPr kumimoji="0" lang="en-US" altLang="zh-TW" sz="1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2.</a:t>
            </a:r>
            <a:r>
              <a:rPr lang="zh-TW" altLang="zh-TW" sz="1400" dirty="0">
                <a:latin typeface="標楷體" pitchFamily="65" charset="-120"/>
                <a:ea typeface="標楷體" pitchFamily="65" charset="-120"/>
                <a:cs typeface="BiauKai"/>
              </a:rPr>
              <a:t>最近一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年內成交</a:t>
            </a:r>
            <a:r>
              <a:rPr lang="zh-TW" altLang="zh-TW" sz="1400" dirty="0">
                <a:latin typeface="標楷體" pitchFamily="65" charset="-120"/>
                <a:ea typeface="標楷體" pitchFamily="65" charset="-120"/>
                <a:cs typeface="BiauKai"/>
              </a:rPr>
              <a:t>達十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筆以上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  <a:cs typeface="BiauKai"/>
            </a:endParaRPr>
          </a:p>
          <a:p>
            <a:pPr eaLnBrk="0" hangingPunct="0"/>
            <a:r>
              <a:rPr kumimoji="0" lang="en-US" altLang="zh-TW" sz="1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3.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但已開立信用交易帳戶者及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  <a:cs typeface="BiauKai"/>
            </a:endParaRPr>
          </a:p>
          <a:p>
            <a:pPr eaLnBrk="0" hangingPunct="0"/>
            <a:r>
              <a:rPr lang="en-US" altLang="zh-TW" sz="14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  <a:cs typeface="BiauKai"/>
              </a:rPr>
              <a:t> </a:t>
            </a:r>
            <a:r>
              <a:rPr lang="zh-TW" altLang="zh-TW" sz="14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  <a:cs typeface="BiauKai"/>
              </a:rPr>
              <a:t>專業機構投資人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不在此限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  <a:cs typeface="BiauKai"/>
            </a:endParaRPr>
          </a:p>
          <a:p>
            <a:pPr eaLnBrk="0" hangingPunct="0"/>
            <a:r>
              <a:rPr kumimoji="0" lang="en-US" altLang="zh-TW" sz="1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BiauKai"/>
              </a:rPr>
              <a:t>4.</a:t>
            </a:r>
            <a:r>
              <a:rPr kumimoji="0" lang="zh-TW" altLang="zh-TW" sz="14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不得開立現股當沖戶</a:t>
            </a:r>
            <a:r>
              <a:rPr kumimoji="0" lang="en-US" altLang="zh-TW" sz="14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—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綜合交易帳戶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  <a:cs typeface="BiauKai"/>
              </a:rPr>
              <a:t>、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違約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  <a:cs typeface="BiauKai"/>
              </a:rPr>
              <a:t>、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錯帳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  <a:cs typeface="BiauKai"/>
              </a:rPr>
              <a:t>、</a:t>
            </a:r>
            <a:r>
              <a:rPr kumimoji="0" lang="en-US" altLang="zh-TW" sz="1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 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自營商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888888-5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  <a:cs typeface="BiauKai"/>
              </a:rPr>
              <a:t>、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  <a:cs typeface="BiauKai"/>
              </a:rPr>
              <a:t>6</a:t>
            </a:r>
            <a:endParaRPr kumimoji="0" lang="en-US" altLang="zh-TW" sz="1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  <a:cs typeface="BiauKai"/>
            </a:endParaRPr>
          </a:p>
        </p:txBody>
      </p:sp>
      <p:sp>
        <p:nvSpPr>
          <p:cNvPr id="103" name="圓角矩形 102"/>
          <p:cNvSpPr/>
          <p:nvPr/>
        </p:nvSpPr>
        <p:spPr bwMode="auto">
          <a:xfrm>
            <a:off x="4644008" y="1556792"/>
            <a:ext cx="2592288" cy="864096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9525" cap="sq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r>
              <a:rPr kumimoji="0" lang="zh-TW" altLang="en-US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開立一般戶</a:t>
            </a:r>
            <a:endParaRPr kumimoji="0" lang="en-US" altLang="zh-TW" sz="2400" b="1" dirty="0" smtClean="0">
              <a:latin typeface="標楷體" pitchFamily="65" charset="-120"/>
              <a:ea typeface="標楷體" pitchFamily="65" charset="-120"/>
              <a:cs typeface="Arial" charset="0"/>
            </a:endParaRPr>
          </a:p>
          <a:p>
            <a:pPr algn="ctr"/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(B50</a:t>
            </a:r>
            <a:r>
              <a:rPr kumimoji="0" lang="zh-TW" altLang="en-US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、</a:t>
            </a:r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B51)</a:t>
            </a:r>
          </a:p>
          <a:p>
            <a:pPr algn="ctr"/>
            <a:endParaRPr kumimoji="0" lang="en-US" altLang="zh-TW" sz="2400" b="1" dirty="0" smtClean="0">
              <a:latin typeface="標楷體" pitchFamily="65" charset="-120"/>
              <a:ea typeface="標楷體" pitchFamily="65" charset="-120"/>
              <a:cs typeface="Arial" charset="0"/>
            </a:endParaRPr>
          </a:p>
        </p:txBody>
      </p:sp>
      <p:sp>
        <p:nvSpPr>
          <p:cNvPr id="109" name="圓角矩形 108"/>
          <p:cNvSpPr/>
          <p:nvPr/>
        </p:nvSpPr>
        <p:spPr bwMode="auto">
          <a:xfrm>
            <a:off x="4644008" y="2852936"/>
            <a:ext cx="2592288" cy="864096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9525" cap="sq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lvl="0" algn="ctr"/>
            <a:r>
              <a:rPr kumimoji="0" lang="zh-TW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開立現股當沖</a:t>
            </a:r>
            <a:r>
              <a:rPr kumimoji="0" lang="zh-TW" altLang="en-US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戶</a:t>
            </a:r>
            <a:endParaRPr kumimoji="0" lang="en-US" altLang="zh-TW" sz="2400" b="1" dirty="0" smtClean="0">
              <a:latin typeface="標楷體" pitchFamily="65" charset="-120"/>
              <a:ea typeface="標楷體" pitchFamily="65" charset="-120"/>
              <a:cs typeface="Arial" charset="0"/>
            </a:endParaRPr>
          </a:p>
          <a:p>
            <a:pPr algn="ctr"/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(BC6</a:t>
            </a:r>
            <a:r>
              <a:rPr kumimoji="0" lang="zh-TW" altLang="en-US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、</a:t>
            </a:r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BC7)</a:t>
            </a:r>
          </a:p>
        </p:txBody>
      </p:sp>
      <p:sp>
        <p:nvSpPr>
          <p:cNvPr id="114" name="圓角矩形 113"/>
          <p:cNvSpPr/>
          <p:nvPr/>
        </p:nvSpPr>
        <p:spPr bwMode="auto">
          <a:xfrm>
            <a:off x="4644008" y="4149080"/>
            <a:ext cx="2592288" cy="864096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9525" cap="sq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r>
              <a:rPr kumimoji="0" lang="zh-TW" altLang="en-US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投資人徵信資料</a:t>
            </a:r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(B27)</a:t>
            </a:r>
          </a:p>
        </p:txBody>
      </p:sp>
      <p:cxnSp>
        <p:nvCxnSpPr>
          <p:cNvPr id="115" name="直線單箭頭接點 25"/>
          <p:cNvCxnSpPr>
            <a:cxnSpLocks noChangeShapeType="1"/>
          </p:cNvCxnSpPr>
          <p:nvPr/>
        </p:nvCxnSpPr>
        <p:spPr bwMode="auto">
          <a:xfrm>
            <a:off x="5940152" y="3717032"/>
            <a:ext cx="0" cy="43204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16" name="向下箭號 115"/>
          <p:cNvSpPr/>
          <p:nvPr/>
        </p:nvSpPr>
        <p:spPr bwMode="auto">
          <a:xfrm>
            <a:off x="4355976" y="5013176"/>
            <a:ext cx="3240360" cy="1728192"/>
          </a:xfrm>
          <a:prstGeom prst="downArrow">
            <a:avLst>
              <a:gd name="adj1" fmla="val 66377"/>
              <a:gd name="adj2" fmla="val 37489"/>
            </a:avLst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 w="9525" cap="sq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tIns="180000"/>
          <a:lstStyle/>
          <a:p>
            <a:pPr algn="ctr" eaLnBrk="0" hangingPunct="0">
              <a:defRPr/>
            </a:pPr>
            <a:r>
              <a:rPr kumimoji="0" lang="zh-TW" altLang="en-US" sz="1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記錄代碼</a:t>
            </a:r>
            <a:r>
              <a:rPr kumimoji="0" lang="en-US" altLang="en-US" sz="1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“000” </a:t>
            </a:r>
          </a:p>
          <a:p>
            <a:pPr algn="ctr" eaLnBrk="0" hangingPunct="0">
              <a:defRPr/>
            </a:pPr>
            <a:r>
              <a:rPr kumimoji="0" lang="en-US" altLang="en-US" sz="1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1</a:t>
            </a:r>
            <a:r>
              <a:rPr kumimoji="0" lang="en-US" altLang="zh-TW" sz="14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.</a:t>
            </a:r>
            <a:r>
              <a:rPr kumimoji="0" lang="zh-TW" altLang="en-US" sz="14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當事人基本記錄</a:t>
            </a:r>
            <a:endParaRPr kumimoji="0" lang="en-US" altLang="zh-TW" sz="14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kumimoji="0" lang="en-US" altLang="zh-TW" sz="14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2.</a:t>
            </a:r>
            <a:r>
              <a:rPr kumimoji="0" lang="zh-TW" altLang="en-US" sz="14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當事人身份證號</a:t>
            </a:r>
            <a:endParaRPr kumimoji="0" lang="en-US" altLang="zh-TW" sz="14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kumimoji="0" lang="en-US" altLang="zh-TW" sz="14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3.</a:t>
            </a:r>
            <a:r>
              <a:rPr kumimoji="0" lang="zh-TW" altLang="zh-TW" sz="1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違約：</a:t>
            </a:r>
            <a:r>
              <a:rPr kumimoji="0" lang="en-US" altLang="zh-TW" sz="1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“Y”, “N”</a:t>
            </a:r>
          </a:p>
          <a:p>
            <a:pPr algn="ctr" eaLnBrk="0" hangingPunct="0">
              <a:defRPr/>
            </a:pPr>
            <a:r>
              <a:rPr kumimoji="0" lang="en-US" altLang="zh-TW" sz="1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    </a:t>
            </a:r>
            <a:r>
              <a:rPr kumimoji="0" lang="en-US" altLang="zh-TW" sz="14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…..…..</a:t>
            </a:r>
          </a:p>
          <a:p>
            <a:pPr algn="ctr" eaLnBrk="0" hangingPunct="0">
              <a:defRPr/>
            </a:pPr>
            <a:r>
              <a:rPr kumimoji="0" lang="en-US" altLang="zh-TW" sz="14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7.</a:t>
            </a:r>
            <a:r>
              <a:rPr kumimoji="0" lang="zh-TW" altLang="zh-TW" sz="1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現股當沖開戶數</a:t>
            </a:r>
            <a:endParaRPr kumimoji="0" lang="en-US" altLang="zh-TW" sz="1400" b="1" dirty="0">
              <a:solidFill>
                <a:schemeClr val="bg1"/>
              </a:solidFill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19" name="矩形 118"/>
          <p:cNvSpPr/>
          <p:nvPr/>
        </p:nvSpPr>
        <p:spPr bwMode="auto">
          <a:xfrm>
            <a:off x="1475656" y="2852936"/>
            <a:ext cx="2592288" cy="864096"/>
          </a:xfrm>
          <a:prstGeom prst="rect">
            <a:avLst/>
          </a:prstGeom>
          <a:gradFill>
            <a:gsLst>
              <a:gs pos="0">
                <a:srgbClr val="AAE2CA">
                  <a:lumMod val="40000"/>
                  <a:lumOff val="60000"/>
                </a:srgb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 cap="sq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kumimoji="0" lang="zh-TW" altLang="en-US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應付當沖券差</a:t>
            </a:r>
            <a:endParaRPr kumimoji="0" lang="en-US" altLang="zh-TW" sz="2400" b="1" dirty="0" smtClean="0">
              <a:latin typeface="標楷體" pitchFamily="65" charset="-120"/>
              <a:ea typeface="標楷體" pitchFamily="65" charset="-120"/>
              <a:cs typeface="Arial" charset="0"/>
            </a:endParaRPr>
          </a:p>
          <a:p>
            <a:pPr algn="ctr" eaLnBrk="0" hangingPunct="0"/>
            <a:r>
              <a:rPr kumimoji="0" lang="zh-TW" altLang="en-US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債務違約</a:t>
            </a:r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(BCJ)</a:t>
            </a:r>
          </a:p>
        </p:txBody>
      </p:sp>
      <p:cxnSp>
        <p:nvCxnSpPr>
          <p:cNvPr id="120" name="直線單箭頭接點 25"/>
          <p:cNvCxnSpPr>
            <a:cxnSpLocks noChangeShapeType="1"/>
            <a:stCxn id="109" idx="1"/>
            <a:endCxn id="119" idx="3"/>
          </p:cNvCxnSpPr>
          <p:nvPr/>
        </p:nvCxnSpPr>
        <p:spPr bwMode="auto">
          <a:xfrm flipH="1">
            <a:off x="4067944" y="3284984"/>
            <a:ext cx="576064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23" name="矩形 122"/>
          <p:cNvSpPr/>
          <p:nvPr/>
        </p:nvSpPr>
        <p:spPr bwMode="auto">
          <a:xfrm>
            <a:off x="1475656" y="4149080"/>
            <a:ext cx="2592288" cy="864096"/>
          </a:xfrm>
          <a:prstGeom prst="rect">
            <a:avLst/>
          </a:prstGeom>
          <a:gradFill>
            <a:gsLst>
              <a:gs pos="0">
                <a:srgbClr val="AAE2CA">
                  <a:lumMod val="40000"/>
                  <a:lumOff val="60000"/>
                </a:srgb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 cap="sq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lvl="0" algn="ctr"/>
            <a:r>
              <a:rPr kumimoji="0" lang="zh-TW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當日違約公告檔</a:t>
            </a:r>
            <a:endParaRPr kumimoji="0" lang="en-US" altLang="zh-TW" sz="2400" b="1" dirty="0" smtClean="0">
              <a:latin typeface="標楷體" pitchFamily="65" charset="-120"/>
              <a:ea typeface="標楷體" pitchFamily="65" charset="-120"/>
              <a:cs typeface="Arial" charset="0"/>
            </a:endParaRPr>
          </a:p>
          <a:p>
            <a:pPr algn="ctr"/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(BC2)</a:t>
            </a:r>
          </a:p>
        </p:txBody>
      </p:sp>
      <p:cxnSp>
        <p:nvCxnSpPr>
          <p:cNvPr id="124" name="直線單箭頭接點 25"/>
          <p:cNvCxnSpPr>
            <a:cxnSpLocks noChangeShapeType="1"/>
            <a:stCxn id="119" idx="2"/>
            <a:endCxn id="123" idx="0"/>
          </p:cNvCxnSpPr>
          <p:nvPr/>
        </p:nvCxnSpPr>
        <p:spPr bwMode="auto">
          <a:xfrm>
            <a:off x="2771800" y="3717032"/>
            <a:ext cx="0" cy="43204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7" name="直線單箭頭接點 25"/>
          <p:cNvCxnSpPr>
            <a:cxnSpLocks noChangeShapeType="1"/>
            <a:stCxn id="123" idx="3"/>
            <a:endCxn id="114" idx="1"/>
          </p:cNvCxnSpPr>
          <p:nvPr/>
        </p:nvCxnSpPr>
        <p:spPr bwMode="auto">
          <a:xfrm>
            <a:off x="4067944" y="4581128"/>
            <a:ext cx="576064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30" name="矩形 129"/>
          <p:cNvSpPr/>
          <p:nvPr/>
        </p:nvSpPr>
        <p:spPr bwMode="auto">
          <a:xfrm>
            <a:off x="1475656" y="5445224"/>
            <a:ext cx="2592288" cy="864096"/>
          </a:xfrm>
          <a:prstGeom prst="rect">
            <a:avLst/>
          </a:prstGeom>
          <a:gradFill>
            <a:gsLst>
              <a:gs pos="0">
                <a:srgbClr val="AAE2CA">
                  <a:lumMod val="40000"/>
                  <a:lumOff val="60000"/>
                </a:srgb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 cap="sq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r>
              <a:rPr kumimoji="0" lang="zh-TW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昨日市場普通違約公告檔</a:t>
            </a:r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Arial" charset="0"/>
              </a:rPr>
              <a:t>(B07)</a:t>
            </a:r>
          </a:p>
        </p:txBody>
      </p:sp>
      <p:cxnSp>
        <p:nvCxnSpPr>
          <p:cNvPr id="131" name="直線單箭頭接點 25"/>
          <p:cNvCxnSpPr>
            <a:cxnSpLocks noChangeShapeType="1"/>
          </p:cNvCxnSpPr>
          <p:nvPr/>
        </p:nvCxnSpPr>
        <p:spPr bwMode="auto">
          <a:xfrm>
            <a:off x="2771800" y="5013176"/>
            <a:ext cx="0" cy="43204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23238" cy="1143000"/>
          </a:xfrm>
        </p:spPr>
        <p:txBody>
          <a:bodyPr/>
          <a:lstStyle/>
          <a:p>
            <a:r>
              <a:rPr lang="zh-TW" altLang="zh-TW" b="1" dirty="0">
                <a:latin typeface="標楷體" pitchFamily="65" charset="-120"/>
                <a:ea typeface="標楷體" pitchFamily="65" charset="-120"/>
              </a:rPr>
              <a:t>可現股當沖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標的證券資訊</a:t>
            </a:r>
            <a:r>
              <a:rPr kumimoji="1" lang="zh-TW" altLang="en-US" b="1" dirty="0" smtClean="0">
                <a:latin typeface="標楷體" pitchFamily="65" charset="-120"/>
                <a:ea typeface="標楷體" pitchFamily="65" charset="-120"/>
                <a:cs typeface="Arial" pitchFamily="34" charset="0"/>
              </a:rPr>
              <a:t>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827582" y="1916832"/>
          <a:ext cx="6239436" cy="2664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8474"/>
                <a:gridCol w="1400344"/>
                <a:gridCol w="2480618"/>
              </a:tblGrid>
              <a:tr h="483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dirty="0" smtClean="0">
                          <a:latin typeface="標楷體" pitchFamily="65" charset="-120"/>
                          <a:ea typeface="標楷體" pitchFamily="65" charset="-120"/>
                        </a:rPr>
                        <a:t>欄位名稱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dirty="0" smtClean="0">
                          <a:latin typeface="標楷體" pitchFamily="65" charset="-120"/>
                          <a:ea typeface="標楷體" pitchFamily="65" charset="-120"/>
                        </a:rPr>
                        <a:t>長度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dirty="0" smtClean="0">
                          <a:latin typeface="標楷體" pitchFamily="65" charset="-120"/>
                          <a:ea typeface="標楷體" pitchFamily="65" charset="-120"/>
                        </a:rPr>
                        <a:t>說明</a:t>
                      </a:r>
                    </a:p>
                  </a:txBody>
                  <a:tcPr anchor="ctr" horzOverflow="overflow"/>
                </a:tc>
              </a:tr>
              <a:tr h="363528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T80-STKNO    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X(06)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股票代號</a:t>
                      </a:r>
                    </a:p>
                  </a:txBody>
                  <a:tcPr marL="17780" marR="17780" marT="0" marB="0" anchor="ctr"/>
                </a:tc>
              </a:tr>
              <a:tr h="363528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T80-TYPE-TW50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X(01)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臺灣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50</a:t>
                      </a: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指數成分股</a:t>
                      </a:r>
                    </a:p>
                  </a:txBody>
                  <a:tcPr marL="17780" marR="17780" marT="0" marB="0" anchor="ctr"/>
                </a:tc>
              </a:tr>
              <a:tr h="363528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T80-TYPE-TWMC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X(01)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臺灣中型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100</a:t>
                      </a: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指數成分股</a:t>
                      </a:r>
                    </a:p>
                  </a:txBody>
                  <a:tcPr marL="17780" marR="17780" marT="0" marB="0" anchor="ctr"/>
                </a:tc>
              </a:tr>
              <a:tr h="363528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T80-FIRST-BUY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X(01)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可</a:t>
                      </a:r>
                      <a:r>
                        <a:rPr lang="zh-TW" altLang="zh-TW" sz="1600" b="0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先買</a:t>
                      </a:r>
                      <a:r>
                        <a:rPr lang="zh-TW" altLang="zh-TW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後賣現股當沖註記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</a:tr>
              <a:tr h="363528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T80-FIRST-SELL</a:t>
                      </a:r>
                      <a:endParaRPr lang="zh-TW" sz="1600" b="1" kern="100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X(01)</a:t>
                      </a:r>
                      <a:endParaRPr lang="zh-TW" sz="1600" b="1" kern="100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600" b="1" kern="1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可</a:t>
                      </a:r>
                      <a:r>
                        <a:rPr lang="zh-TW" altLang="zh-TW" sz="1600" b="1" kern="1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先賣</a:t>
                      </a:r>
                      <a:r>
                        <a:rPr lang="zh-TW" altLang="zh-TW" sz="1600" b="1" kern="1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後買現股當沖註記</a:t>
                      </a:r>
                      <a:endParaRPr lang="zh-TW" altLang="zh-TW" sz="1600" b="1" kern="100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</a:tr>
              <a:tr h="363528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</a:t>
                      </a:r>
                      <a:r>
                        <a:rPr lang="en-US" sz="1600" kern="100" dirty="0" smtClean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FILLER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X(20)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空白</a:t>
                      </a:r>
                    </a:p>
                  </a:txBody>
                  <a:tcPr marL="17780" marR="17780" marT="0" marB="0" anchor="ctr"/>
                </a:tc>
              </a:tr>
            </a:tbl>
          </a:graphicData>
        </a:graphic>
      </p:graphicFrame>
      <p:sp>
        <p:nvSpPr>
          <p:cNvPr id="4" name="標題 1"/>
          <p:cNvSpPr txBox="1">
            <a:spLocks/>
          </p:cNvSpPr>
          <p:nvPr/>
        </p:nvSpPr>
        <p:spPr bwMode="auto">
          <a:xfrm>
            <a:off x="683567" y="1340768"/>
            <a:ext cx="420103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buSzPct val="150000"/>
              <a:buBlip>
                <a:blip r:embed="rId2"/>
              </a:buBlip>
            </a:pP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上市</a:t>
            </a:r>
            <a:r>
              <a:rPr kumimoji="0" lang="zh-TW" altLang="zh-TW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可現股當沖標的</a:t>
            </a:r>
            <a:r>
              <a:rPr kumimoji="0" lang="en-US" altLang="zh-TW" sz="2400" b="1" dirty="0">
                <a:latin typeface="標楷體" pitchFamily="65" charset="-120"/>
                <a:ea typeface="標楷體" pitchFamily="65" charset="-120"/>
                <a:cs typeface="+mj-cs"/>
              </a:rPr>
              <a:t>(</a:t>
            </a:r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+mj-cs"/>
              </a:rPr>
              <a:t>T80)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Oval 43"/>
          <p:cNvSpPr>
            <a:spLocks noChangeArrowheads="1"/>
          </p:cNvSpPr>
          <p:nvPr/>
        </p:nvSpPr>
        <p:spPr bwMode="auto">
          <a:xfrm>
            <a:off x="4355976" y="2348880"/>
            <a:ext cx="1474046" cy="43204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直線圖說文字 1 12"/>
          <p:cNvSpPr/>
          <p:nvPr/>
        </p:nvSpPr>
        <p:spPr>
          <a:xfrm>
            <a:off x="7164287" y="1988840"/>
            <a:ext cx="1695153" cy="1008112"/>
          </a:xfrm>
          <a:prstGeom prst="borderCallout1">
            <a:avLst>
              <a:gd name="adj1" fmla="val 49824"/>
              <a:gd name="adj2" fmla="val -728"/>
              <a:gd name="adj3" fmla="val 53501"/>
              <a:gd name="adj4" fmla="val -84033"/>
            </a:avLst>
          </a:prstGeom>
          <a:solidFill>
            <a:srgbClr val="FFCC99"/>
          </a:solidFill>
          <a:ln>
            <a:solidFill>
              <a:srgbClr val="FF5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zh-TW" altLang="zh-TW" sz="14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排除</a:t>
            </a:r>
            <a:r>
              <a:rPr lang="zh-TW" altLang="en-US" sz="14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14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en-US" altLang="zh-TW" sz="1400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zh-TW" sz="1400" b="1" dirty="0" smtClean="0">
                <a:latin typeface="標楷體" pitchFamily="65" charset="-120"/>
                <a:ea typeface="標楷體" pitchFamily="65" charset="-120"/>
              </a:rPr>
              <a:t>變更交易方法</a:t>
            </a:r>
            <a:endParaRPr lang="en-US" altLang="zh-TW" sz="14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en-US" altLang="zh-TW" sz="1400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zh-TW" sz="1400" b="1" dirty="0" smtClean="0">
                <a:latin typeface="標楷體" pitchFamily="65" charset="-120"/>
                <a:ea typeface="標楷體" pitchFamily="65" charset="-120"/>
              </a:rPr>
              <a:t>處置之有價證券</a:t>
            </a:r>
            <a:endParaRPr lang="en-US" altLang="zh-TW" sz="1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83802" cy="365125"/>
          </a:xfrm>
        </p:spPr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12</a:t>
            </a:r>
            <a:endParaRPr lang="zh-TW" altLang="en-US" sz="18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" name="Oval 43"/>
          <p:cNvSpPr>
            <a:spLocks noChangeArrowheads="1"/>
          </p:cNvSpPr>
          <p:nvPr/>
        </p:nvSpPr>
        <p:spPr bwMode="auto">
          <a:xfrm>
            <a:off x="611559" y="3861048"/>
            <a:ext cx="6559505" cy="360040"/>
          </a:xfrm>
          <a:prstGeom prst="ellips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" name="直線圖說文字 1 15"/>
          <p:cNvSpPr/>
          <p:nvPr/>
        </p:nvSpPr>
        <p:spPr>
          <a:xfrm>
            <a:off x="7524328" y="3356992"/>
            <a:ext cx="1326642" cy="432048"/>
          </a:xfrm>
          <a:prstGeom prst="borderCallout1">
            <a:avLst>
              <a:gd name="adj1" fmla="val 46462"/>
              <a:gd name="adj2" fmla="val -920"/>
              <a:gd name="adj3" fmla="val 63791"/>
              <a:gd name="adj4" fmla="val -39902"/>
            </a:avLst>
          </a:prstGeom>
          <a:solidFill>
            <a:srgbClr val="FFCC99"/>
          </a:solidFill>
          <a:ln>
            <a:solidFill>
              <a:srgbClr val="FF5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zh-TW" altLang="en-US" sz="1400" b="1" dirty="0" smtClean="0">
                <a:latin typeface="標楷體" pitchFamily="65" charset="-120"/>
                <a:ea typeface="標楷體" pitchFamily="65" charset="-120"/>
              </a:rPr>
              <a:t>註記： </a:t>
            </a:r>
            <a:r>
              <a:rPr lang="en-US" altLang="zh-TW" sz="1400" b="1" dirty="0" smtClean="0">
                <a:latin typeface="標楷體" pitchFamily="65" charset="-120"/>
                <a:ea typeface="標楷體" pitchFamily="65" charset="-120"/>
              </a:rPr>
              <a:t>〝Y〞</a:t>
            </a:r>
            <a:endParaRPr lang="en-US" altLang="zh-TW" sz="1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" name="Oval 43"/>
          <p:cNvSpPr>
            <a:spLocks noChangeArrowheads="1"/>
          </p:cNvSpPr>
          <p:nvPr/>
        </p:nvSpPr>
        <p:spPr bwMode="auto">
          <a:xfrm>
            <a:off x="611559" y="3429000"/>
            <a:ext cx="6559505" cy="42919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2" name="直線圖說文字 1 31"/>
          <p:cNvSpPr/>
          <p:nvPr/>
        </p:nvSpPr>
        <p:spPr>
          <a:xfrm>
            <a:off x="827584" y="4725144"/>
            <a:ext cx="6264696" cy="1440160"/>
          </a:xfrm>
          <a:prstGeom prst="borderCallout1">
            <a:avLst>
              <a:gd name="adj1" fmla="val -545"/>
              <a:gd name="adj2" fmla="val 50302"/>
              <a:gd name="adj3" fmla="val -36036"/>
              <a:gd name="adj4" fmla="val 57770"/>
            </a:avLst>
          </a:prstGeom>
          <a:solidFill>
            <a:srgbClr val="FFCC99"/>
          </a:solidFill>
          <a:ln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註記：</a:t>
            </a:r>
            <a:r>
              <a:rPr lang="en-US" altLang="zh-TW" b="1" u="sng" dirty="0" smtClean="0">
                <a:latin typeface="標楷體" pitchFamily="65" charset="-120"/>
                <a:ea typeface="標楷體" pitchFamily="65" charset="-120"/>
              </a:rPr>
              <a:t>〝Y〞</a:t>
            </a:r>
          </a:p>
          <a:p>
            <a:pPr>
              <a:defRPr/>
            </a:pP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停止過戶前五天  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( 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不影響股東權益者除外，例如：更名等 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) </a:t>
            </a:r>
          </a:p>
          <a:p>
            <a:pPr lvl="0">
              <a:defRPr/>
            </a:pP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 停止「</a:t>
            </a:r>
            <a:r>
              <a:rPr lang="zh-TW" altLang="zh-TW" sz="1600" b="1" dirty="0" smtClean="0">
                <a:latin typeface="標楷體" pitchFamily="65" charset="-120"/>
                <a:ea typeface="標楷體" pitchFamily="65" charset="-120"/>
              </a:rPr>
              <a:t>先賣後買現股當沖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1600" b="1" dirty="0" smtClean="0">
                <a:latin typeface="標楷體" pitchFamily="65" charset="-120"/>
                <a:ea typeface="標楷體" pitchFamily="65" charset="-120"/>
              </a:rPr>
              <a:t>應付當沖券差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申報平台」 作業</a:t>
            </a:r>
            <a:endParaRPr lang="en-US" altLang="zh-TW" sz="1600" b="1" dirty="0" smtClean="0">
              <a:latin typeface="標楷體" pitchFamily="65" charset="-120"/>
              <a:ea typeface="標楷體" pitchFamily="65" charset="-120"/>
            </a:endParaRPr>
          </a:p>
          <a:p>
            <a:pPr lvl="0">
              <a:defRPr/>
            </a:pP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 預先公告於本公司網頁與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MIS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即時公告。</a:t>
            </a:r>
            <a:endParaRPr lang="en-US" altLang="zh-TW" sz="1600" b="1" dirty="0" smtClean="0">
              <a:latin typeface="標楷體" pitchFamily="65" charset="-120"/>
              <a:ea typeface="標楷體" pitchFamily="65" charset="-120"/>
            </a:endParaRPr>
          </a:p>
          <a:p>
            <a:pPr lvl="0">
              <a:defRPr/>
            </a:pP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停止「證金當沖代</a:t>
            </a:r>
            <a:r>
              <a:rPr lang="zh-TW" altLang="zh-TW" sz="1600" b="1" dirty="0" smtClean="0">
                <a:latin typeface="標楷體" pitchFamily="65" charset="-120"/>
                <a:ea typeface="標楷體" pitchFamily="65" charset="-120"/>
              </a:rPr>
              <a:t>標議借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」比照「證金信用券差</a:t>
            </a:r>
            <a:r>
              <a:rPr lang="zh-TW" altLang="zh-TW" sz="1600" b="1" dirty="0" smtClean="0">
                <a:latin typeface="標楷體" pitchFamily="65" charset="-120"/>
                <a:ea typeface="標楷體" pitchFamily="65" charset="-120"/>
              </a:rPr>
              <a:t>標議借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」辦理</a:t>
            </a:r>
            <a:endParaRPr lang="en-US" altLang="zh-TW" sz="16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可現股當沖標的證券資訊</a:t>
            </a:r>
            <a:r>
              <a:rPr kumimoji="1" lang="zh-TW" altLang="en-US" b="1" dirty="0" smtClean="0">
                <a:latin typeface="Arial" pitchFamily="34" charset="0"/>
                <a:ea typeface="新細明體" pitchFamily="18" charset="-120"/>
                <a:cs typeface="Arial" pitchFamily="34" charset="0"/>
              </a:rPr>
              <a:t> </a:t>
            </a:r>
            <a:r>
              <a:rPr kumimoji="1" lang="en-US" altLang="zh-TW" b="1" dirty="0" smtClean="0">
                <a:latin typeface="Arial" pitchFamily="34" charset="0"/>
                <a:ea typeface="新細明體" pitchFamily="18" charset="-120"/>
                <a:cs typeface="Arial" pitchFamily="34" charset="0"/>
              </a:rPr>
              <a:t>(</a:t>
            </a:r>
            <a:r>
              <a:rPr kumimoji="1" lang="zh-TW" altLang="en-US" b="1" dirty="0" smtClean="0">
                <a:latin typeface="Arial" pitchFamily="34" charset="0"/>
                <a:ea typeface="新細明體" pitchFamily="18" charset="-120"/>
                <a:cs typeface="Arial" pitchFamily="34" charset="0"/>
              </a:rPr>
              <a:t>續</a:t>
            </a:r>
            <a:r>
              <a:rPr kumimoji="1" lang="en-US" altLang="zh-TW" b="1" dirty="0" smtClean="0">
                <a:latin typeface="Arial" pitchFamily="34" charset="0"/>
                <a:ea typeface="新細明體" pitchFamily="18" charset="-120"/>
                <a:cs typeface="Arial" pitchFamily="34" charset="0"/>
              </a:rPr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13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142976" y="2143116"/>
          <a:ext cx="5229224" cy="3897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8904"/>
                <a:gridCol w="1224136"/>
                <a:gridCol w="1656184"/>
              </a:tblGrid>
              <a:tr h="424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dirty="0" smtClean="0">
                          <a:latin typeface="標楷體" pitchFamily="65" charset="-120"/>
                          <a:ea typeface="標楷體" pitchFamily="65" charset="-120"/>
                        </a:rPr>
                        <a:t>欄位名稱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dirty="0" smtClean="0">
                          <a:latin typeface="標楷體" pitchFamily="65" charset="-120"/>
                          <a:ea typeface="標楷體" pitchFamily="65" charset="-120"/>
                        </a:rPr>
                        <a:t>長度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dirty="0" smtClean="0">
                          <a:latin typeface="標楷體" pitchFamily="65" charset="-120"/>
                          <a:ea typeface="標楷體" pitchFamily="65" charset="-120"/>
                        </a:rPr>
                        <a:t>說明</a:t>
                      </a:r>
                    </a:p>
                  </a:txBody>
                  <a:tcPr anchor="ctr" horzOverflow="overflow"/>
                </a:tc>
              </a:tr>
              <a:tr h="344017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STOCK-NO</a:t>
                      </a:r>
                      <a:r>
                        <a:rPr lang="en-US" sz="1600" kern="100" dirty="0" smtClean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T 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X(06)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股票代號</a:t>
                      </a:r>
                    </a:p>
                  </a:txBody>
                  <a:tcPr marL="17780" marR="17780" marT="0" marB="0"/>
                </a:tc>
              </a:tr>
              <a:tr h="344017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 BULL-PRICE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9(4)V99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漲停價</a:t>
                      </a:r>
                    </a:p>
                  </a:txBody>
                  <a:tcPr marL="17780" marR="17780" marT="0" marB="0" anchor="ctr"/>
                </a:tc>
              </a:tr>
              <a:tr h="344017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LDC-PRICE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9(4)V99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開盤競價基準</a:t>
                      </a:r>
                    </a:p>
                  </a:txBody>
                  <a:tcPr marL="17780" marR="17780" marT="0" marB="0" anchor="ctr"/>
                </a:tc>
              </a:tr>
              <a:tr h="344017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BEAR-PRICE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9(4)V99</a:t>
                      </a:r>
                      <a:endParaRPr lang="zh-TW" altLang="en-US" sz="1600" kern="1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跌停價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</a:tr>
              <a:tr h="344017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kern="1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</a:tr>
              <a:tr h="344017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SETTYPE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X(01)</a:t>
                      </a:r>
                      <a:endParaRPr lang="zh-TW" sz="1600" kern="1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交易方式</a:t>
                      </a:r>
                    </a:p>
                  </a:txBody>
                  <a:tcPr marL="17780" marR="17780" marT="0" marB="0"/>
                </a:tc>
              </a:tr>
              <a:tr h="344017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MARK-W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X(01)</a:t>
                      </a:r>
                      <a:endParaRPr lang="zh-TW" sz="1600" kern="1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處置股票註記</a:t>
                      </a:r>
                    </a:p>
                  </a:txBody>
                  <a:tcPr marL="17780" marR="17780" marT="0" marB="0"/>
                </a:tc>
              </a:tr>
              <a:tr h="344017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</a:tr>
              <a:tr h="344017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02 </a:t>
                      </a:r>
                      <a:r>
                        <a:rPr lang="en-US" sz="1600" b="1" kern="1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MARK-DAY-TRADE</a:t>
                      </a:r>
                      <a:endParaRPr lang="zh-TW" sz="1600" b="1" kern="100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X(01)</a:t>
                      </a:r>
                      <a:endParaRPr lang="zh-TW" sz="1600" b="1" kern="100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可現股</a:t>
                      </a:r>
                      <a:r>
                        <a:rPr lang="zh-TW" altLang="zh-TW" sz="1600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當沖</a:t>
                      </a:r>
                      <a:r>
                        <a:rPr lang="zh-TW" altLang="en-US" sz="1600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註記</a:t>
                      </a:r>
                      <a:endParaRPr lang="zh-TW" sz="1600" b="1" kern="100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</a:tr>
              <a:tr h="344017"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02 </a:t>
                      </a:r>
                      <a:r>
                        <a:rPr lang="en-US" sz="1600" kern="100" dirty="0" smtClean="0"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FILLER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X(32)</a:t>
                      </a:r>
                      <a:endParaRPr lang="zh-TW" sz="1600" kern="1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空白</a:t>
                      </a:r>
                    </a:p>
                  </a:txBody>
                  <a:tcPr marL="17780" marR="17780" marT="0" marB="0" anchor="ctr"/>
                </a:tc>
              </a:tr>
            </a:tbl>
          </a:graphicData>
        </a:graphic>
      </p:graphicFrame>
      <p:sp>
        <p:nvSpPr>
          <p:cNvPr id="5" name="直線圖說文字 1 4"/>
          <p:cNvSpPr/>
          <p:nvPr/>
        </p:nvSpPr>
        <p:spPr>
          <a:xfrm>
            <a:off x="6876256" y="3789040"/>
            <a:ext cx="2016224" cy="1152128"/>
          </a:xfrm>
          <a:prstGeom prst="borderCallout1">
            <a:avLst>
              <a:gd name="adj1" fmla="val 73886"/>
              <a:gd name="adj2" fmla="val 348"/>
              <a:gd name="adj3" fmla="val 132422"/>
              <a:gd name="adj4" fmla="val -93813"/>
            </a:avLst>
          </a:prstGeom>
          <a:solidFill>
            <a:srgbClr val="FFCC99"/>
          </a:solidFill>
          <a:ln>
            <a:solidFill>
              <a:srgbClr val="FF5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zh-TW" sz="1200" b="1" dirty="0" smtClean="0">
                <a:latin typeface="標楷體" pitchFamily="65" charset="-120"/>
                <a:ea typeface="標楷體" pitchFamily="65" charset="-120"/>
              </a:rPr>
              <a:t>〝Y〞--- </a:t>
            </a:r>
            <a:r>
              <a:rPr lang="zh-TW" altLang="en-US" sz="1200" b="1" dirty="0" smtClean="0">
                <a:latin typeface="標楷體" pitchFamily="65" charset="-120"/>
                <a:ea typeface="標楷體" pitchFamily="65" charset="-120"/>
              </a:rPr>
              <a:t>可先買後賣</a:t>
            </a:r>
            <a:endParaRPr lang="en-US" altLang="zh-TW" sz="12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en-US" altLang="zh-TW" sz="1200" b="1" dirty="0" smtClean="0">
                <a:latin typeface="標楷體" pitchFamily="65" charset="-120"/>
                <a:ea typeface="標楷體" pitchFamily="65" charset="-120"/>
              </a:rPr>
              <a:t>〝X〞---</a:t>
            </a:r>
            <a:r>
              <a:rPr lang="zh-TW" altLang="zh-TW" sz="1200" b="1" dirty="0" smtClean="0">
                <a:latin typeface="標楷體" pitchFamily="65" charset="-120"/>
                <a:ea typeface="標楷體" pitchFamily="65" charset="-120"/>
              </a:rPr>
              <a:t>可先買後賣或</a:t>
            </a:r>
            <a:r>
              <a:rPr lang="en-US" altLang="zh-TW" sz="1200" b="1" dirty="0" smtClean="0">
                <a:latin typeface="標楷體" pitchFamily="65" charset="-120"/>
                <a:ea typeface="標楷體" pitchFamily="65" charset="-120"/>
              </a:rPr>
              <a:t>   </a:t>
            </a:r>
          </a:p>
          <a:p>
            <a:pPr>
              <a:defRPr/>
            </a:pPr>
            <a:r>
              <a:rPr lang="en-US" altLang="zh-TW" sz="1200" b="1" dirty="0" smtClean="0"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zh-TW" sz="1200" b="1" dirty="0" smtClean="0">
                <a:latin typeface="標楷體" pitchFamily="65" charset="-120"/>
                <a:ea typeface="標楷體" pitchFamily="65" charset="-120"/>
              </a:rPr>
              <a:t>先賣後買</a:t>
            </a:r>
            <a:endParaRPr lang="en-US" altLang="zh-TW" sz="12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en-US" altLang="zh-TW" sz="1200" b="1" dirty="0" smtClean="0">
                <a:latin typeface="標楷體" pitchFamily="65" charset="-120"/>
                <a:ea typeface="標楷體" pitchFamily="65" charset="-120"/>
              </a:rPr>
              <a:t>〝   〞--- </a:t>
            </a:r>
            <a:r>
              <a:rPr lang="zh-TW" altLang="en-US" sz="1200" b="1" dirty="0" smtClean="0">
                <a:latin typeface="標楷體" pitchFamily="65" charset="-120"/>
                <a:ea typeface="標楷體" pitchFamily="65" charset="-120"/>
              </a:rPr>
              <a:t>不可現股當沖</a:t>
            </a:r>
            <a:endParaRPr kumimoji="0" lang="en-US" altLang="zh-TW" sz="12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 bwMode="auto">
          <a:xfrm>
            <a:off x="611560" y="1556792"/>
            <a:ext cx="511256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buSzPct val="150000"/>
              <a:buBlip>
                <a:blip r:embed="rId2"/>
              </a:buBlip>
            </a:pP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上市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櫃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漲跌幅度資料檔</a:t>
            </a:r>
            <a:r>
              <a:rPr kumimoji="0" lang="zh-TW" altLang="zh-TW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 </a:t>
            </a:r>
            <a:r>
              <a:rPr kumimoji="0" lang="en-US" altLang="zh-TW" sz="2400" b="1" dirty="0" smtClean="0">
                <a:latin typeface="標楷體" pitchFamily="65" charset="-120"/>
                <a:ea typeface="標楷體" pitchFamily="65" charset="-120"/>
                <a:cs typeface="+mj-cs"/>
              </a:rPr>
              <a:t>(T30)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9" name="Oval 43"/>
          <p:cNvSpPr>
            <a:spLocks noChangeArrowheads="1"/>
          </p:cNvSpPr>
          <p:nvPr/>
        </p:nvSpPr>
        <p:spPr bwMode="auto">
          <a:xfrm>
            <a:off x="1000100" y="5286388"/>
            <a:ext cx="5516116" cy="518876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應付當沖券差申報平台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14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611560" y="1484784"/>
            <a:ext cx="7992888" cy="4536504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342900" lvl="0" indent="-342900" eaLnBrk="0" hangingPunct="0">
              <a:spcBef>
                <a:spcPct val="20000"/>
              </a:spcBef>
              <a:buBlip>
                <a:blip r:embed="rId2"/>
              </a:buBlip>
            </a:pPr>
            <a:r>
              <a:rPr lang="zh-TW" altLang="en-US" sz="11200" b="1" dirty="0" smtClean="0">
                <a:latin typeface="+mn-lt"/>
                <a:ea typeface="標楷體" pitchFamily="65" charset="-120"/>
              </a:rPr>
              <a:t>申報平台作業</a:t>
            </a:r>
            <a:r>
              <a:rPr lang="en-US" altLang="zh-TW" sz="11200" b="1" dirty="0" smtClean="0">
                <a:latin typeface="+mn-lt"/>
                <a:ea typeface="標楷體" pitchFamily="65" charset="-120"/>
              </a:rPr>
              <a:t>(</a:t>
            </a:r>
            <a:r>
              <a:rPr lang="zh-TW" altLang="en-US" sz="11200" b="1" dirty="0" smtClean="0">
                <a:latin typeface="+mn-lt"/>
                <a:ea typeface="標楷體" pitchFamily="65" charset="-120"/>
              </a:rPr>
              <a:t>新增</a:t>
            </a:r>
            <a:r>
              <a:rPr lang="en-US" altLang="zh-TW" sz="11200" b="1" dirty="0" smtClean="0">
                <a:latin typeface="+mn-lt"/>
                <a:ea typeface="標楷體" pitchFamily="65" charset="-120"/>
              </a:rPr>
              <a:t>)</a:t>
            </a:r>
            <a:r>
              <a:rPr lang="zh-TW" altLang="en-US" sz="11200" b="1" dirty="0" smtClean="0">
                <a:latin typeface="+mn-lt"/>
                <a:ea typeface="標楷體" pitchFamily="65" charset="-120"/>
              </a:rPr>
              <a:t>：</a:t>
            </a:r>
            <a:endParaRPr lang="en-US" altLang="zh-TW" sz="11200" b="1" dirty="0" smtClean="0">
              <a:latin typeface="+mn-lt"/>
              <a:ea typeface="標楷體" pitchFamily="65" charset="-120"/>
            </a:endParaRPr>
          </a:p>
          <a:p>
            <a:pPr marL="542925" lvl="0" indent="-180975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en-US" sz="9600" b="1" dirty="0" smtClean="0">
                <a:ea typeface="標楷體" pitchFamily="65" charset="-120"/>
              </a:rPr>
              <a:t>證券商現股當沖</a:t>
            </a:r>
            <a:r>
              <a:rPr lang="zh-TW" altLang="zh-TW" sz="9600" b="1" dirty="0" smtClean="0">
                <a:ea typeface="標楷體" pitchFamily="65" charset="-120"/>
              </a:rPr>
              <a:t>專戶回補發生申報</a:t>
            </a:r>
            <a:r>
              <a:rPr lang="en-US" altLang="zh-TW" sz="9600" b="1" dirty="0" smtClean="0">
                <a:ea typeface="標楷體" pitchFamily="65" charset="-120"/>
              </a:rPr>
              <a:t>(BCB)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證券商現股當沖專戶回補處理申報</a:t>
            </a:r>
            <a:r>
              <a:rPr lang="en-US" altLang="zh-TW" sz="9600" b="1" dirty="0" smtClean="0">
                <a:ea typeface="標楷體" pitchFamily="65" charset="-120"/>
              </a:rPr>
              <a:t>(BCC)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</a:p>
          <a:p>
            <a:pPr marL="342900" lvl="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證券商現股當沖專戶回補彙總查詢</a:t>
            </a:r>
            <a:r>
              <a:rPr lang="en-US" altLang="zh-TW" sz="9600" b="1" dirty="0" smtClean="0">
                <a:ea typeface="標楷體" pitchFamily="65" charset="-120"/>
              </a:rPr>
              <a:t>(BCD)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u="sng" dirty="0" smtClean="0">
                <a:solidFill>
                  <a:srgbClr val="FF0000"/>
                </a:solidFill>
                <a:ea typeface="標楷體" pitchFamily="65" charset="-120"/>
              </a:rPr>
              <a:t>現股當沖戶</a:t>
            </a:r>
            <a:r>
              <a:rPr lang="zh-TW" altLang="zh-TW" sz="9600" b="1" dirty="0" smtClean="0">
                <a:ea typeface="標楷體" pitchFamily="65" charset="-120"/>
              </a:rPr>
              <a:t>應付當沖交割券差申報</a:t>
            </a:r>
            <a:r>
              <a:rPr lang="en-US" altLang="zh-TW" sz="9600" b="1" dirty="0" smtClean="0">
                <a:ea typeface="標楷體" pitchFamily="65" charset="-120"/>
              </a:rPr>
              <a:t>(BCE)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u="sng" dirty="0" smtClean="0">
                <a:solidFill>
                  <a:srgbClr val="FF0000"/>
                </a:solidFill>
                <a:ea typeface="標楷體" pitchFamily="65" charset="-120"/>
              </a:rPr>
              <a:t>現股當沖專戶</a:t>
            </a:r>
            <a:r>
              <a:rPr lang="zh-TW" altLang="zh-TW" sz="9600" b="1" dirty="0" smtClean="0">
                <a:ea typeface="標楷體" pitchFamily="65" charset="-120"/>
              </a:rPr>
              <a:t>應付當沖交割券差申報</a:t>
            </a:r>
            <a:r>
              <a:rPr lang="en-US" altLang="zh-TW" sz="9600" b="1" dirty="0" smtClean="0">
                <a:ea typeface="標楷體" pitchFamily="65" charset="-120"/>
              </a:rPr>
              <a:t>(BCF)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lvl="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證券商應付當沖交割券差還券申報</a:t>
            </a:r>
            <a:r>
              <a:rPr lang="en-US" altLang="zh-TW" sz="9600" b="1" dirty="0" smtClean="0">
                <a:ea typeface="標楷體" pitchFamily="65" charset="-120"/>
              </a:rPr>
              <a:t>(BCG)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lvl="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現股當沖專戶應付當沖交割券差查詢</a:t>
            </a:r>
            <a:r>
              <a:rPr lang="en-US" altLang="zh-TW" sz="9600" b="1" dirty="0" smtClean="0">
                <a:ea typeface="標楷體" pitchFamily="65" charset="-120"/>
              </a:rPr>
              <a:t>(BCH)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lvl="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證券商應付當沖交割券差回補還券查詢</a:t>
            </a:r>
            <a:r>
              <a:rPr lang="en-US" altLang="zh-TW" sz="9600" b="1" dirty="0" smtClean="0">
                <a:ea typeface="標楷體" pitchFamily="65" charset="-120"/>
              </a:rPr>
              <a:t>(BCI)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證券商</a:t>
            </a:r>
            <a:r>
              <a:rPr lang="zh-TW" altLang="en-US" sz="9600" b="1" dirty="0" smtClean="0">
                <a:ea typeface="標楷體" pitchFamily="65" charset="-120"/>
              </a:rPr>
              <a:t>應付當沖券差債務違約</a:t>
            </a:r>
            <a:r>
              <a:rPr lang="zh-TW" altLang="zh-TW" sz="9600" b="1" dirty="0" smtClean="0">
                <a:ea typeface="標楷體" pitchFamily="65" charset="-120"/>
              </a:rPr>
              <a:t>申報</a:t>
            </a:r>
            <a:r>
              <a:rPr lang="en-US" altLang="zh-TW" sz="9600" b="1" dirty="0" smtClean="0">
                <a:ea typeface="標楷體" pitchFamily="65" charset="-120"/>
              </a:rPr>
              <a:t>(BCJ)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zh-TW" b="1" dirty="0" smtClean="0"/>
              <a:t>應付當沖券差申報平台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15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683568" y="1412776"/>
            <a:ext cx="7776864" cy="4536504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342900" lvl="0" indent="-342900" eaLnBrk="0" hangingPunct="0">
              <a:spcBef>
                <a:spcPct val="20000"/>
              </a:spcBef>
              <a:spcAft>
                <a:spcPts val="600"/>
              </a:spcAft>
              <a:buBlip>
                <a:blip r:embed="rId2"/>
              </a:buBlip>
            </a:pPr>
            <a:r>
              <a:rPr lang="zh-TW" altLang="en-US" sz="11200" b="1" dirty="0" smtClean="0">
                <a:ea typeface="標楷體" pitchFamily="65" charset="-120"/>
              </a:rPr>
              <a:t>投資人現股當日沖銷未反向買回，</a:t>
            </a:r>
            <a:r>
              <a:rPr lang="zh-TW" altLang="zh-TW" sz="11200" b="1" dirty="0" smtClean="0">
                <a:ea typeface="標楷體" pitchFamily="65" charset="-120"/>
              </a:rPr>
              <a:t>由證券商向投資人借入再轉出借予投資人之申報平台</a:t>
            </a:r>
            <a:r>
              <a:rPr lang="zh-TW" altLang="en-US" sz="11200" b="1" dirty="0" smtClean="0">
                <a:ea typeface="標楷體" pitchFamily="65" charset="-120"/>
              </a:rPr>
              <a:t>：</a:t>
            </a:r>
            <a:endParaRPr lang="en-US" altLang="zh-TW" sz="112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zh-TW" altLang="en-US" sz="9600" b="1" dirty="0" smtClean="0">
                <a:ea typeface="標楷體" pitchFamily="65" charset="-120"/>
              </a:rPr>
              <a:t>需於總公司設立「</a:t>
            </a:r>
            <a:r>
              <a:rPr lang="zh-TW" altLang="zh-TW" sz="9600" b="1" dirty="0" smtClean="0">
                <a:ea typeface="標楷體" pitchFamily="65" charset="-120"/>
              </a:rPr>
              <a:t>專戶</a:t>
            </a:r>
            <a:r>
              <a:rPr lang="zh-TW" altLang="en-US" sz="9600" b="1" dirty="0" smtClean="0">
                <a:ea typeface="標楷體" pitchFamily="65" charset="-120"/>
              </a:rPr>
              <a:t>」</a:t>
            </a:r>
            <a:r>
              <a:rPr lang="en-US" altLang="zh-TW" sz="9600" b="1" dirty="0" smtClean="0">
                <a:ea typeface="標楷體" pitchFamily="65" charset="-120"/>
              </a:rPr>
              <a:t> (</a:t>
            </a:r>
            <a:r>
              <a:rPr lang="zh-TW" altLang="zh-TW" sz="9600" b="1" dirty="0" smtClean="0">
                <a:ea typeface="標楷體" pitchFamily="65" charset="-120"/>
              </a:rPr>
              <a:t>戶號：</a:t>
            </a:r>
            <a:r>
              <a:rPr lang="en-US" altLang="zh-TW" sz="9600" b="1" dirty="0" smtClean="0">
                <a:ea typeface="標楷體" pitchFamily="65" charset="-120"/>
              </a:rPr>
              <a:t>8899999)</a:t>
            </a:r>
          </a:p>
          <a:p>
            <a:pPr marL="342900" indent="19050" eaLnBrk="0" hangingPunct="0"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 1.</a:t>
            </a:r>
            <a:r>
              <a:rPr lang="zh-TW" altLang="en-US" sz="9600" b="1" u="sng" dirty="0" smtClean="0">
                <a:ea typeface="標楷體" pitchFamily="65" charset="-120"/>
              </a:rPr>
              <a:t>投資人</a:t>
            </a:r>
            <a:r>
              <a:rPr lang="zh-TW" altLang="en-US" sz="9600" b="1" dirty="0" smtClean="0">
                <a:ea typeface="標楷體" pitchFamily="65" charset="-120"/>
              </a:rPr>
              <a:t>之取借與出借，均需透過此</a:t>
            </a:r>
            <a:r>
              <a:rPr lang="zh-TW" altLang="zh-TW" sz="9600" b="1" dirty="0" smtClean="0">
                <a:ea typeface="標楷體" pitchFamily="65" charset="-120"/>
              </a:rPr>
              <a:t>專戶</a:t>
            </a:r>
            <a:r>
              <a:rPr lang="zh-TW" altLang="en-US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spcBef>
                <a:spcPct val="20000"/>
              </a:spcBef>
              <a:spcAft>
                <a:spcPts val="600"/>
              </a:spcAft>
            </a:pPr>
            <a:r>
              <a:rPr lang="zh-TW" altLang="en-US" sz="9600" b="1" dirty="0" smtClean="0">
                <a:ea typeface="標楷體" pitchFamily="65" charset="-120"/>
              </a:rPr>
              <a:t>    </a:t>
            </a:r>
            <a:r>
              <a:rPr lang="en-US" altLang="zh-TW" sz="9600" b="1" dirty="0" smtClean="0">
                <a:ea typeface="標楷體" pitchFamily="65" charset="-120"/>
              </a:rPr>
              <a:t>2.</a:t>
            </a:r>
            <a:r>
              <a:rPr lang="zh-TW" altLang="en-US" sz="9600" b="1" u="sng" dirty="0" smtClean="0">
                <a:ea typeface="標楷體" pitchFamily="65" charset="-120"/>
              </a:rPr>
              <a:t>證金公司</a:t>
            </a:r>
            <a:r>
              <a:rPr lang="zh-TW" altLang="en-US" sz="9600" b="1" dirty="0" smtClean="0">
                <a:ea typeface="標楷體" pitchFamily="65" charset="-120"/>
              </a:rPr>
              <a:t>當沖券差代</a:t>
            </a:r>
            <a:r>
              <a:rPr lang="zh-TW" altLang="zh-TW" sz="9600" b="1" dirty="0" smtClean="0">
                <a:ea typeface="標楷體" pitchFamily="65" charset="-120"/>
              </a:rPr>
              <a:t>標</a:t>
            </a:r>
            <a:r>
              <a:rPr lang="zh-TW" altLang="en-US" sz="9600" b="1" dirty="0" smtClean="0">
                <a:ea typeface="標楷體" pitchFamily="65" charset="-120"/>
              </a:rPr>
              <a:t>借</a:t>
            </a:r>
            <a:r>
              <a:rPr lang="zh-TW" altLang="zh-TW" sz="9600" b="1" dirty="0" smtClean="0">
                <a:ea typeface="標楷體" pitchFamily="65" charset="-120"/>
              </a:rPr>
              <a:t>議借</a:t>
            </a:r>
            <a:r>
              <a:rPr lang="zh-TW" altLang="en-US" sz="9600" b="1" dirty="0" smtClean="0">
                <a:ea typeface="標楷體" pitchFamily="65" charset="-120"/>
              </a:rPr>
              <a:t>之</a:t>
            </a:r>
            <a:r>
              <a:rPr lang="zh-TW" altLang="zh-TW" sz="9600" b="1" dirty="0" smtClean="0">
                <a:ea typeface="標楷體" pitchFamily="65" charset="-120"/>
              </a:rPr>
              <a:t>帳戶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 3.</a:t>
            </a:r>
            <a:r>
              <a:rPr lang="zh-TW" altLang="zh-TW" sz="9600" b="1" dirty="0" smtClean="0">
                <a:ea typeface="標楷體" pitchFamily="65" charset="-120"/>
              </a:rPr>
              <a:t>僅可</a:t>
            </a:r>
            <a:r>
              <a:rPr lang="zh-TW" altLang="en-US" sz="9600" b="1" dirty="0" smtClean="0">
                <a:ea typeface="標楷體" pitchFamily="65" charset="-120"/>
              </a:rPr>
              <a:t>進行現股</a:t>
            </a:r>
            <a:r>
              <a:rPr lang="zh-TW" altLang="zh-TW" sz="9600" b="1" dirty="0" smtClean="0">
                <a:ea typeface="標楷體" pitchFamily="65" charset="-120"/>
              </a:rPr>
              <a:t>買</a:t>
            </a:r>
            <a:r>
              <a:rPr lang="zh-TW" altLang="en-US" sz="9600" b="1" dirty="0" smtClean="0">
                <a:ea typeface="標楷體" pitchFamily="65" charset="-120"/>
              </a:rPr>
              <a:t>進交易</a:t>
            </a:r>
            <a:endParaRPr lang="en-US" altLang="zh-TW" sz="9600" b="1" strike="sngStrike" dirty="0" smtClean="0">
              <a:ea typeface="標楷體" pitchFamily="65" charset="-120"/>
            </a:endParaRPr>
          </a:p>
          <a:p>
            <a:pPr marL="342900" indent="19050" eaLnBrk="0" hangingPunct="0"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 4.</a:t>
            </a:r>
            <a:r>
              <a:rPr lang="zh-TW" altLang="zh-TW" sz="9600" b="1" dirty="0" smtClean="0">
                <a:ea typeface="標楷體" pitchFamily="65" charset="-120"/>
              </a:rPr>
              <a:t>得由普通、盤後定價、零股及鉅額</a:t>
            </a:r>
            <a:r>
              <a:rPr lang="zh-TW" altLang="en-US" sz="9600" b="1" dirty="0" smtClean="0">
                <a:ea typeface="標楷體" pitchFamily="65" charset="-120"/>
              </a:rPr>
              <a:t>交易</a:t>
            </a:r>
            <a:r>
              <a:rPr lang="zh-TW" altLang="zh-TW" sz="9600" b="1" dirty="0" smtClean="0">
                <a:ea typeface="標楷體" pitchFamily="65" charset="-120"/>
              </a:rPr>
              <a:t>強制買回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不得</a:t>
            </a:r>
            <a:r>
              <a:rPr lang="zh-TW" altLang="en-US" sz="9600" b="1" dirty="0" smtClean="0">
                <a:ea typeface="標楷體" pitchFamily="65" charset="-120"/>
              </a:rPr>
              <a:t>使用此平台者：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 1.</a:t>
            </a:r>
            <a:r>
              <a:rPr lang="zh-TW" altLang="zh-TW" sz="9600" b="1" dirty="0" smtClean="0">
                <a:ea typeface="標楷體" pitchFamily="65" charset="-120"/>
              </a:rPr>
              <a:t>自營商</a:t>
            </a:r>
            <a:r>
              <a:rPr lang="zh-TW" altLang="en-US" sz="9600" b="1" dirty="0" smtClean="0">
                <a:ea typeface="標楷體" pitchFamily="65" charset="-120"/>
              </a:rPr>
              <a:t>、綜合交易帳戶、</a:t>
            </a:r>
            <a:r>
              <a:rPr lang="zh-TW" altLang="zh-TW" sz="9600" b="1" dirty="0" smtClean="0">
                <a:ea typeface="標楷體" pitchFamily="65" charset="-120"/>
              </a:rPr>
              <a:t>違約、錯帳專戶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 2.</a:t>
            </a:r>
            <a:r>
              <a:rPr lang="zh-TW" altLang="en-US" sz="9600" b="1" dirty="0" smtClean="0">
                <a:ea typeface="標楷體" pitchFamily="65" charset="-120"/>
              </a:rPr>
              <a:t> 融資融券專戶、證券借貸</a:t>
            </a:r>
            <a:r>
              <a:rPr lang="zh-TW" altLang="zh-TW" sz="9600" b="1" dirty="0" smtClean="0">
                <a:ea typeface="標楷體" pitchFamily="65" charset="-120"/>
              </a:rPr>
              <a:t>專戶</a:t>
            </a:r>
            <a:endParaRPr lang="en-US" altLang="zh-TW" sz="9600" dirty="0" smtClean="0">
              <a:latin typeface="標楷體" pitchFamily="65" charset="-120"/>
            </a:endParaRPr>
          </a:p>
          <a:p>
            <a:pPr marL="342900" indent="19050" eaLnBrk="0" hangingPunct="0">
              <a:spcBef>
                <a:spcPct val="20000"/>
              </a:spcBef>
              <a:spcAft>
                <a:spcPts val="600"/>
              </a:spcAft>
            </a:pP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spcBef>
                <a:spcPct val="20000"/>
              </a:spcBef>
              <a:spcAft>
                <a:spcPts val="600"/>
              </a:spcAft>
            </a:pPr>
            <a:endParaRPr lang="en-US" altLang="zh-TW" sz="9600" b="1" dirty="0" smtClean="0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zh-TW" altLang="zh-TW" b="1" dirty="0" smtClean="0"/>
              <a:t>應付當沖券差申報平台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續</a:t>
            </a:r>
            <a:r>
              <a:rPr lang="en-US" altLang="zh-TW" b="1" dirty="0" smtClean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16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395536" y="1484784"/>
            <a:ext cx="8424936" cy="4752528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342900" lvl="0" indent="-342900" eaLnBrk="0" hangingPunct="0">
              <a:spcBef>
                <a:spcPct val="20000"/>
              </a:spcBef>
              <a:buBlip>
                <a:blip r:embed="rId2"/>
              </a:buBlip>
            </a:pPr>
            <a:r>
              <a:rPr lang="zh-TW" altLang="en-US" sz="11200" b="1" dirty="0" smtClean="0">
                <a:latin typeface="+mn-lt"/>
                <a:ea typeface="標楷體" pitchFamily="65" charset="-120"/>
              </a:rPr>
              <a:t>申報方式說明：</a:t>
            </a:r>
            <a:endParaRPr lang="en-US" altLang="zh-TW" sz="11200" b="1" dirty="0" smtClean="0">
              <a:latin typeface="+mn-lt"/>
              <a:ea typeface="標楷體" pitchFamily="65" charset="-120"/>
            </a:endParaRPr>
          </a:p>
          <a:p>
            <a:pPr marL="542925" indent="-180975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en-US" altLang="zh-TW" sz="9600" b="1" dirty="0" smtClean="0">
                <a:ea typeface="標楷體" pitchFamily="65" charset="-120"/>
              </a:rPr>
              <a:t>T</a:t>
            </a:r>
            <a:r>
              <a:rPr lang="zh-TW" altLang="en-US" sz="9600" b="1" dirty="0" smtClean="0">
                <a:ea typeface="標楷體" pitchFamily="65" charset="-120"/>
              </a:rPr>
              <a:t>日券差發生使用</a:t>
            </a:r>
            <a:r>
              <a:rPr lang="zh-TW" altLang="zh-TW" sz="9600" b="1" dirty="0" smtClean="0">
                <a:ea typeface="標楷體" pitchFamily="65" charset="-120"/>
              </a:rPr>
              <a:t>專戶回補發生申報</a:t>
            </a:r>
            <a:r>
              <a:rPr lang="en-US" altLang="zh-TW" sz="9600" b="1" dirty="0" smtClean="0">
                <a:ea typeface="標楷體" pitchFamily="65" charset="-120"/>
              </a:rPr>
              <a:t>(BCB)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en-US" altLang="zh-TW" sz="9600" b="1" dirty="0" smtClean="0">
                <a:ea typeface="標楷體" pitchFamily="65" charset="-120"/>
              </a:rPr>
              <a:t>T</a:t>
            </a:r>
            <a:r>
              <a:rPr lang="zh-TW" altLang="en-US" sz="9600" b="1" dirty="0" smtClean="0">
                <a:ea typeface="標楷體" pitchFamily="65" charset="-120"/>
              </a:rPr>
              <a:t>日券差平台取借：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542925" indent="-180975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 1.</a:t>
            </a:r>
            <a:r>
              <a:rPr lang="zh-TW" altLang="zh-TW" sz="9600" b="1" dirty="0" smtClean="0">
                <a:ea typeface="標楷體" pitchFamily="65" charset="-120"/>
              </a:rPr>
              <a:t>出借與借券方</a:t>
            </a:r>
            <a:r>
              <a:rPr lang="zh-TW" altLang="zh-TW" sz="9600" b="1" dirty="0" smtClean="0">
                <a:solidFill>
                  <a:srgbClr val="FF0000"/>
                </a:solidFill>
                <a:ea typeface="標楷體" pitchFamily="65" charset="-120"/>
              </a:rPr>
              <a:t>同</a:t>
            </a:r>
            <a:r>
              <a:rPr lang="zh-TW" altLang="en-US" sz="9600" b="1" dirty="0" smtClean="0">
                <a:solidFill>
                  <a:srgbClr val="FF0000"/>
                </a:solidFill>
                <a:ea typeface="標楷體" pitchFamily="65" charset="-120"/>
              </a:rPr>
              <a:t>集團</a:t>
            </a:r>
            <a:r>
              <a:rPr lang="zh-TW" altLang="en-US" sz="9600" b="1" dirty="0" smtClean="0">
                <a:ea typeface="標楷體" pitchFamily="65" charset="-120"/>
              </a:rPr>
              <a:t>使用</a:t>
            </a:r>
            <a:r>
              <a:rPr lang="zh-TW" altLang="zh-TW" sz="9600" b="1" u="sng" dirty="0" smtClean="0">
                <a:ea typeface="標楷體" pitchFamily="65" charset="-120"/>
              </a:rPr>
              <a:t>現股當沖戶</a:t>
            </a:r>
            <a:r>
              <a:rPr lang="zh-TW" altLang="zh-TW" sz="9600" b="1" dirty="0" smtClean="0">
                <a:ea typeface="標楷體" pitchFamily="65" charset="-120"/>
              </a:rPr>
              <a:t>券差</a:t>
            </a:r>
            <a:r>
              <a:rPr lang="en-US" altLang="zh-TW" sz="9600" b="1" dirty="0" smtClean="0">
                <a:ea typeface="標楷體" pitchFamily="65" charset="-120"/>
              </a:rPr>
              <a:t>(BCE)</a:t>
            </a:r>
            <a:r>
              <a:rPr lang="zh-TW" altLang="zh-TW" sz="9600" b="1" dirty="0" smtClean="0">
                <a:ea typeface="標楷體" pitchFamily="65" charset="-120"/>
              </a:rPr>
              <a:t> 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989013" indent="-627063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 2.</a:t>
            </a:r>
            <a:r>
              <a:rPr lang="zh-TW" altLang="zh-TW" sz="9600" b="1" dirty="0" smtClean="0">
                <a:ea typeface="標楷體" pitchFamily="65" charset="-120"/>
              </a:rPr>
              <a:t>出借與借券方</a:t>
            </a:r>
            <a:r>
              <a:rPr lang="zh-TW" altLang="en-US" sz="9600" b="1" dirty="0" smtClean="0">
                <a:solidFill>
                  <a:srgbClr val="FF0000"/>
                </a:solidFill>
                <a:ea typeface="標楷體" pitchFamily="65" charset="-120"/>
              </a:rPr>
              <a:t>非</a:t>
            </a:r>
            <a:r>
              <a:rPr lang="zh-TW" altLang="zh-TW" sz="9600" b="1" dirty="0" smtClean="0">
                <a:solidFill>
                  <a:srgbClr val="FF0000"/>
                </a:solidFill>
                <a:ea typeface="標楷體" pitchFamily="65" charset="-120"/>
              </a:rPr>
              <a:t>同</a:t>
            </a:r>
            <a:r>
              <a:rPr lang="zh-TW" altLang="en-US" sz="9600" b="1" dirty="0" smtClean="0">
                <a:solidFill>
                  <a:srgbClr val="FF0000"/>
                </a:solidFill>
                <a:ea typeface="標楷體" pitchFamily="65" charset="-120"/>
              </a:rPr>
              <a:t>集團</a:t>
            </a:r>
            <a:r>
              <a:rPr lang="zh-TW" altLang="zh-TW" sz="9600" b="1" dirty="0" smtClean="0">
                <a:ea typeface="標楷體" pitchFamily="65" charset="-120"/>
              </a:rPr>
              <a:t>則</a:t>
            </a:r>
            <a:r>
              <a:rPr lang="zh-TW" altLang="en-US" sz="9600" b="1" dirty="0" smtClean="0">
                <a:ea typeface="標楷體" pitchFamily="65" charset="-120"/>
              </a:rPr>
              <a:t>雙方使用</a:t>
            </a:r>
            <a:r>
              <a:rPr lang="zh-TW" altLang="zh-TW" sz="9600" b="1" u="sng" dirty="0" smtClean="0">
                <a:ea typeface="標楷體" pitchFamily="65" charset="-120"/>
              </a:rPr>
              <a:t>現股當沖</a:t>
            </a:r>
            <a:r>
              <a:rPr lang="zh-TW" altLang="en-US" sz="9600" b="1" u="sng" dirty="0" smtClean="0">
                <a:ea typeface="標楷體" pitchFamily="65" charset="-120"/>
              </a:rPr>
              <a:t>專</a:t>
            </a:r>
            <a:r>
              <a:rPr lang="zh-TW" altLang="zh-TW" sz="9600" b="1" u="sng" dirty="0" smtClean="0">
                <a:ea typeface="標楷體" pitchFamily="65" charset="-120"/>
              </a:rPr>
              <a:t>戶</a:t>
            </a:r>
            <a:r>
              <a:rPr lang="zh-TW" altLang="zh-TW" sz="9600" b="1" dirty="0" smtClean="0">
                <a:ea typeface="標楷體" pitchFamily="65" charset="-120"/>
              </a:rPr>
              <a:t>券差</a:t>
            </a:r>
            <a:r>
              <a:rPr lang="en-US" altLang="zh-TW" sz="9600" b="1" dirty="0" smtClean="0">
                <a:ea typeface="標楷體" pitchFamily="65" charset="-120"/>
              </a:rPr>
              <a:t> (BCF)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r>
              <a:rPr lang="zh-TW" altLang="en-US" sz="9600" b="1" dirty="0" smtClean="0">
                <a:ea typeface="標楷體" pitchFamily="65" charset="-120"/>
              </a:rPr>
              <a:t>，</a:t>
            </a:r>
            <a:r>
              <a:rPr lang="zh-TW" altLang="zh-TW" sz="9600" b="1" dirty="0" smtClean="0">
                <a:ea typeface="標楷體" pitchFamily="65" charset="-120"/>
              </a:rPr>
              <a:t>申報相同資訊</a:t>
            </a:r>
            <a:r>
              <a:rPr lang="zh-TW" altLang="en-US" sz="9600" b="1" dirty="0" smtClean="0">
                <a:ea typeface="標楷體" pitchFamily="65" charset="-120"/>
              </a:rPr>
              <a:t>，</a:t>
            </a:r>
            <a:r>
              <a:rPr lang="zh-TW" altLang="en-US" sz="9600" b="1" u="sng" dirty="0" smtClean="0">
                <a:solidFill>
                  <a:srgbClr val="FF0000"/>
                </a:solidFill>
                <a:ea typeface="標楷體" pitchFamily="65" charset="-120"/>
              </a:rPr>
              <a:t>流水編號由出借方編訂</a:t>
            </a:r>
            <a:endParaRPr lang="zh-TW" altLang="zh-TW" sz="9600" b="1" u="sng" dirty="0" smtClean="0">
              <a:solidFill>
                <a:srgbClr val="FF0000"/>
              </a:solidFill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en-US" altLang="zh-TW" sz="9600" b="1" dirty="0" smtClean="0">
                <a:ea typeface="標楷體" pitchFamily="65" charset="-120"/>
              </a:rPr>
              <a:t>T+1</a:t>
            </a:r>
            <a:r>
              <a:rPr lang="zh-TW" altLang="zh-TW" sz="9600" b="1" dirty="0" smtClean="0">
                <a:ea typeface="標楷體" pitchFamily="65" charset="-120"/>
              </a:rPr>
              <a:t>日</a:t>
            </a:r>
            <a:r>
              <a:rPr lang="zh-TW" altLang="en-US" sz="9600" b="1" dirty="0" smtClean="0">
                <a:ea typeface="標楷體" pitchFamily="65" charset="-120"/>
              </a:rPr>
              <a:t>證金公司標議借使用</a:t>
            </a:r>
            <a:r>
              <a:rPr lang="zh-TW" altLang="zh-TW" sz="9600" b="1" u="sng" dirty="0" smtClean="0">
                <a:ea typeface="標楷體" pitchFamily="65" charset="-120"/>
              </a:rPr>
              <a:t>現股當沖</a:t>
            </a:r>
            <a:r>
              <a:rPr lang="zh-TW" altLang="en-US" sz="9600" b="1" u="sng" dirty="0" smtClean="0">
                <a:ea typeface="標楷體" pitchFamily="65" charset="-120"/>
              </a:rPr>
              <a:t>專</a:t>
            </a:r>
            <a:r>
              <a:rPr lang="zh-TW" altLang="zh-TW" sz="9600" b="1" u="sng" dirty="0" smtClean="0">
                <a:ea typeface="標楷體" pitchFamily="65" charset="-120"/>
              </a:rPr>
              <a:t>戶</a:t>
            </a:r>
            <a:r>
              <a:rPr lang="zh-TW" altLang="zh-TW" sz="9600" b="1" dirty="0" smtClean="0">
                <a:ea typeface="標楷體" pitchFamily="65" charset="-120"/>
              </a:rPr>
              <a:t>券差 </a:t>
            </a:r>
            <a:r>
              <a:rPr lang="en-US" altLang="zh-TW" sz="9600" b="1" dirty="0" smtClean="0">
                <a:ea typeface="標楷體" pitchFamily="65" charset="-120"/>
              </a:rPr>
              <a:t>(BCF)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zh-TW" altLang="en-US" sz="64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en-US" altLang="zh-TW" sz="9600" b="1" dirty="0" smtClean="0">
                <a:ea typeface="標楷體" pitchFamily="65" charset="-120"/>
              </a:rPr>
              <a:t>T+1</a:t>
            </a:r>
            <a:r>
              <a:rPr lang="zh-TW" altLang="zh-TW" sz="9600" b="1" dirty="0" smtClean="0">
                <a:ea typeface="標楷體" pitchFamily="65" charset="-120"/>
              </a:rPr>
              <a:t>日強制買回成功後，將回補明細</a:t>
            </a:r>
            <a:r>
              <a:rPr lang="en-US" altLang="zh-TW" sz="9600" b="1" dirty="0" smtClean="0">
                <a:ea typeface="標楷體" pitchFamily="65" charset="-120"/>
              </a:rPr>
              <a:t> (BCC)</a:t>
            </a:r>
            <a:r>
              <a:rPr lang="zh-TW" altLang="zh-TW" sz="9600" b="1" dirty="0" smtClean="0">
                <a:ea typeface="標楷體" pitchFamily="65" charset="-120"/>
              </a:rPr>
              <a:t>申報至本公司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en-US" altLang="zh-TW" sz="9600" b="1" dirty="0" smtClean="0">
                <a:ea typeface="標楷體" pitchFamily="65" charset="-120"/>
              </a:rPr>
              <a:t>T+3</a:t>
            </a:r>
            <a:r>
              <a:rPr lang="zh-TW" altLang="en-US" sz="9600" b="1" dirty="0" smtClean="0">
                <a:ea typeface="標楷體" pitchFamily="65" charset="-120"/>
              </a:rPr>
              <a:t>日專戶買回需</a:t>
            </a:r>
            <a:r>
              <a:rPr lang="zh-TW" altLang="zh-TW" sz="9600" b="1" dirty="0" smtClean="0">
                <a:ea typeface="標楷體" pitchFamily="65" charset="-120"/>
              </a:rPr>
              <a:t>還券申報</a:t>
            </a:r>
            <a:r>
              <a:rPr lang="en-US" altLang="zh-TW" sz="9600" b="1" dirty="0" smtClean="0">
                <a:ea typeface="標楷體" pitchFamily="65" charset="-120"/>
              </a:rPr>
              <a:t>(BCG)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r>
              <a:rPr lang="zh-TW" altLang="en-US" sz="9600" b="1" dirty="0" smtClean="0">
                <a:ea typeface="標楷體" pitchFamily="65" charset="-120"/>
              </a:rPr>
              <a:t>，逾期未清償債務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</a:t>
            </a:r>
            <a:r>
              <a:rPr lang="zh-TW" altLang="en-US" sz="9600" b="1" dirty="0" smtClean="0">
                <a:ea typeface="標楷體" pitchFamily="65" charset="-120"/>
              </a:rPr>
              <a:t>視同違約，申報當沖券差債務違約</a:t>
            </a:r>
            <a:r>
              <a:rPr lang="en-US" altLang="zh-TW" sz="9600" b="1" dirty="0" smtClean="0">
                <a:ea typeface="標楷體" pitchFamily="65" charset="-120"/>
              </a:rPr>
              <a:t>(BCJ)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endParaRPr lang="en-US" altLang="zh-TW" sz="64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</a:pPr>
            <a:endParaRPr lang="en-US" altLang="zh-TW" sz="9600" b="1" dirty="0" smtClean="0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應付當沖券差申報平台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續</a:t>
            </a:r>
            <a:r>
              <a:rPr lang="en-US" altLang="zh-TW" b="1" dirty="0" smtClean="0"/>
              <a:t>)</a:t>
            </a:r>
            <a:endParaRPr lang="zh-TW" altLang="en-US" b="1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17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395536" y="1412776"/>
            <a:ext cx="8424936" cy="482453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342900" lvl="0" indent="-342900" eaLnBrk="0" hangingPunct="0">
              <a:spcBef>
                <a:spcPct val="20000"/>
              </a:spcBef>
              <a:buBlip>
                <a:blip r:embed="rId2"/>
              </a:buBlip>
            </a:pPr>
            <a:r>
              <a:rPr lang="zh-TW" altLang="en-US" sz="11200" b="1" dirty="0" smtClean="0">
                <a:latin typeface="+mn-lt"/>
                <a:ea typeface="標楷體" pitchFamily="65" charset="-120"/>
              </a:rPr>
              <a:t>注易事項：</a:t>
            </a:r>
            <a:endParaRPr lang="en-US" altLang="zh-TW" sz="11200" b="1" dirty="0" smtClean="0">
              <a:latin typeface="+mn-lt"/>
              <a:ea typeface="標楷體" pitchFamily="65" charset="-120"/>
            </a:endParaRPr>
          </a:p>
          <a:p>
            <a:pPr marL="342900" lvl="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zh-TW" altLang="en-US" sz="9600" b="1" dirty="0" smtClean="0">
                <a:ea typeface="標楷體" pitchFamily="65" charset="-120"/>
              </a:rPr>
              <a:t>平台</a:t>
            </a:r>
            <a:r>
              <a:rPr lang="zh-TW" altLang="zh-TW" sz="9600" b="1" dirty="0" smtClean="0">
                <a:ea typeface="標楷體" pitchFamily="65" charset="-120"/>
              </a:rPr>
              <a:t>申報資訊</a:t>
            </a:r>
            <a:r>
              <a:rPr lang="zh-TW" altLang="en-US" sz="9600" b="1" dirty="0" smtClean="0">
                <a:ea typeface="標楷體" pitchFamily="65" charset="-120"/>
              </a:rPr>
              <a:t>經交易所確認後即時傳輸</a:t>
            </a:r>
            <a:r>
              <a:rPr lang="zh-TW" altLang="zh-TW" sz="9600" b="1" dirty="0" smtClean="0">
                <a:ea typeface="標楷體" pitchFamily="65" charset="-120"/>
              </a:rPr>
              <a:t>至集保公司</a:t>
            </a:r>
            <a:r>
              <a:rPr lang="zh-TW" altLang="en-US" sz="9600" b="1" dirty="0" smtClean="0">
                <a:ea typeface="標楷體" pitchFamily="65" charset="-120"/>
              </a:rPr>
              <a:t>撥券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專戶回補發生申報</a:t>
            </a:r>
            <a:r>
              <a:rPr lang="en-US" altLang="zh-TW" sz="9600" b="1" dirty="0" smtClean="0">
                <a:ea typeface="標楷體" pitchFamily="65" charset="-120"/>
              </a:rPr>
              <a:t>(BCB)</a:t>
            </a:r>
            <a:r>
              <a:rPr lang="zh-TW" altLang="zh-TW" sz="9600" b="1" dirty="0" smtClean="0">
                <a:ea typeface="標楷體" pitchFamily="65" charset="-120"/>
              </a:rPr>
              <a:t>作業</a:t>
            </a:r>
            <a:r>
              <a:rPr lang="zh-TW" altLang="en-US" sz="9600" b="1" dirty="0" smtClean="0">
                <a:ea typeface="標楷體" pitchFamily="65" charset="-120"/>
              </a:rPr>
              <a:t>，</a:t>
            </a:r>
            <a:r>
              <a:rPr lang="zh-TW" altLang="zh-TW" sz="9600" b="1" dirty="0" smtClean="0">
                <a:ea typeface="標楷體" pitchFamily="65" charset="-120"/>
              </a:rPr>
              <a:t>提供</a:t>
            </a:r>
            <a:r>
              <a:rPr lang="en-US" altLang="zh-TW" sz="9600" b="1" dirty="0" smtClean="0">
                <a:ea typeface="標楷體" pitchFamily="65" charset="-120"/>
              </a:rPr>
              <a:t>T</a:t>
            </a:r>
            <a:r>
              <a:rPr lang="zh-TW" altLang="zh-TW" sz="9600" b="1" dirty="0" smtClean="0">
                <a:ea typeface="標楷體" pitchFamily="65" charset="-120"/>
              </a:rPr>
              <a:t>日申報使用，</a:t>
            </a:r>
            <a:r>
              <a:rPr lang="en-US" altLang="zh-TW" sz="9600" b="1" dirty="0" smtClean="0">
                <a:ea typeface="標楷體" pitchFamily="65" charset="-120"/>
              </a:rPr>
              <a:t> </a:t>
            </a:r>
            <a:r>
              <a:rPr lang="zh-TW" altLang="zh-TW" sz="9600" b="1" dirty="0" smtClean="0">
                <a:ea typeface="標楷體" pitchFamily="65" charset="-120"/>
              </a:rPr>
              <a:t>於</a:t>
            </a:r>
            <a:r>
              <a:rPr lang="en-US" altLang="zh-TW" sz="9600" b="1" dirty="0" smtClean="0">
                <a:ea typeface="標楷體" pitchFamily="65" charset="-120"/>
              </a:rPr>
              <a:t>   </a:t>
            </a: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</a:pPr>
            <a:r>
              <a:rPr lang="en-US" altLang="zh-TW" sz="9600" b="1" dirty="0" smtClean="0">
                <a:solidFill>
                  <a:srgbClr val="FF0000"/>
                </a:solidFill>
                <a:ea typeface="標楷體" pitchFamily="65" charset="-120"/>
              </a:rPr>
              <a:t>    T+1</a:t>
            </a:r>
            <a:r>
              <a:rPr lang="zh-TW" altLang="zh-TW" sz="9600" b="1" dirty="0" smtClean="0">
                <a:solidFill>
                  <a:srgbClr val="FF0000"/>
                </a:solidFill>
                <a:ea typeface="標楷體" pitchFamily="65" charset="-120"/>
              </a:rPr>
              <a:t>日</a:t>
            </a:r>
            <a:r>
              <a:rPr lang="en-US" altLang="zh-TW" sz="9600" b="1" dirty="0" smtClean="0">
                <a:solidFill>
                  <a:srgbClr val="FF0000"/>
                </a:solidFill>
                <a:ea typeface="標楷體" pitchFamily="65" charset="-120"/>
              </a:rPr>
              <a:t>/T+2</a:t>
            </a:r>
            <a:r>
              <a:rPr lang="zh-TW" altLang="zh-TW" sz="9600" b="1" dirty="0" smtClean="0">
                <a:solidFill>
                  <a:srgbClr val="FF0000"/>
                </a:solidFill>
                <a:ea typeface="標楷體" pitchFamily="65" charset="-120"/>
              </a:rPr>
              <a:t>日不得進行調整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僅適用於普通交易之現股賣出交易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542925" indent="-180975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強制買回專戶</a:t>
            </a:r>
            <a:r>
              <a:rPr lang="en-US" altLang="zh-TW" sz="9600" b="1" dirty="0" smtClean="0">
                <a:ea typeface="標楷體" pitchFamily="65" charset="-120"/>
              </a:rPr>
              <a:t>(889999-9)</a:t>
            </a:r>
            <a:r>
              <a:rPr lang="zh-TW" altLang="en-US" sz="9600" b="1" dirty="0" smtClean="0">
                <a:ea typeface="標楷體" pitchFamily="65" charset="-120"/>
              </a:rPr>
              <a:t>可申報錯帳，</a:t>
            </a:r>
            <a:r>
              <a:rPr lang="zh-TW" altLang="zh-TW" sz="9600" b="1" dirty="0" smtClean="0">
                <a:ea typeface="標楷體" pitchFamily="65" charset="-120"/>
              </a:rPr>
              <a:t>不可更正帳</a:t>
            </a:r>
            <a:r>
              <a:rPr lang="zh-TW" altLang="en-US" sz="9600" b="1" dirty="0" smtClean="0">
                <a:ea typeface="標楷體" pitchFamily="65" charset="-120"/>
              </a:rPr>
              <a:t>戶</a:t>
            </a:r>
            <a:endParaRPr lang="en-US" altLang="zh-TW" sz="64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Char char="—"/>
            </a:pPr>
            <a:r>
              <a:rPr lang="zh-TW" altLang="en-US" sz="9600" b="1" dirty="0" smtClean="0">
                <a:ea typeface="標楷體" pitchFamily="65" charset="-120"/>
              </a:rPr>
              <a:t>欲取銷已自本平台借入券者： 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446088" indent="-84138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1.</a:t>
            </a:r>
            <a:r>
              <a:rPr lang="zh-TW" altLang="zh-TW" sz="9600" b="1" dirty="0" smtClean="0">
                <a:ea typeface="標楷體" pitchFamily="65" charset="-120"/>
              </a:rPr>
              <a:t>出借與借券方</a:t>
            </a:r>
            <a:r>
              <a:rPr lang="zh-TW" altLang="zh-TW" sz="9600" b="1" dirty="0" smtClean="0">
                <a:solidFill>
                  <a:srgbClr val="FF0000"/>
                </a:solidFill>
                <a:ea typeface="標楷體" pitchFamily="65" charset="-120"/>
              </a:rPr>
              <a:t>同</a:t>
            </a:r>
            <a:r>
              <a:rPr lang="zh-TW" altLang="en-US" sz="9600" b="1" dirty="0" smtClean="0">
                <a:solidFill>
                  <a:srgbClr val="FF0000"/>
                </a:solidFill>
                <a:ea typeface="標楷體" pitchFamily="65" charset="-120"/>
              </a:rPr>
              <a:t>集團</a:t>
            </a:r>
            <a:r>
              <a:rPr lang="zh-TW" altLang="en-US" sz="9600" b="1" dirty="0" smtClean="0">
                <a:ea typeface="標楷體" pitchFamily="65" charset="-120"/>
              </a:rPr>
              <a:t>則執行</a:t>
            </a:r>
            <a:r>
              <a:rPr lang="zh-TW" altLang="zh-TW" sz="9600" b="1" u="sng" dirty="0" smtClean="0">
                <a:ea typeface="標楷體" pitchFamily="65" charset="-120"/>
              </a:rPr>
              <a:t>現股當沖戶</a:t>
            </a:r>
            <a:r>
              <a:rPr lang="zh-TW" altLang="zh-TW" sz="9600" b="1" dirty="0" smtClean="0">
                <a:ea typeface="標楷體" pitchFamily="65" charset="-120"/>
              </a:rPr>
              <a:t>券差</a:t>
            </a:r>
            <a:r>
              <a:rPr lang="en-US" altLang="zh-TW" sz="9600" b="1" dirty="0" smtClean="0">
                <a:ea typeface="標楷體" pitchFamily="65" charset="-120"/>
              </a:rPr>
              <a:t>(BCE)</a:t>
            </a:r>
            <a:r>
              <a:rPr lang="zh-TW" altLang="zh-TW" sz="9600" b="1" dirty="0" smtClean="0">
                <a:ea typeface="標楷體" pitchFamily="65" charset="-120"/>
              </a:rPr>
              <a:t> </a:t>
            </a:r>
            <a:r>
              <a:rPr lang="zh-TW" altLang="en-US" sz="9600" b="1" dirty="0" smtClean="0">
                <a:ea typeface="標楷體" pitchFamily="65" charset="-120"/>
              </a:rPr>
              <a:t>刪除</a:t>
            </a:r>
            <a:endParaRPr lang="en-US" altLang="zh-TW" sz="6400" b="1" dirty="0" smtClean="0">
              <a:ea typeface="標楷體" pitchFamily="65" charset="-120"/>
            </a:endParaRPr>
          </a:p>
          <a:p>
            <a:pPr marL="808038" indent="-446088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altLang="zh-TW" sz="9600" b="1" dirty="0" smtClean="0">
                <a:ea typeface="標楷體" pitchFamily="65" charset="-120"/>
              </a:rPr>
              <a:t>   2.</a:t>
            </a:r>
            <a:r>
              <a:rPr lang="zh-TW" altLang="zh-TW" sz="9600" b="1" dirty="0" smtClean="0">
                <a:ea typeface="標楷體" pitchFamily="65" charset="-120"/>
              </a:rPr>
              <a:t>出借與借券方</a:t>
            </a:r>
            <a:r>
              <a:rPr lang="zh-TW" altLang="en-US" sz="9600" b="1" dirty="0" smtClean="0">
                <a:solidFill>
                  <a:srgbClr val="FF0000"/>
                </a:solidFill>
                <a:ea typeface="標楷體" pitchFamily="65" charset="-120"/>
              </a:rPr>
              <a:t>非</a:t>
            </a:r>
            <a:r>
              <a:rPr lang="zh-TW" altLang="zh-TW" sz="9600" b="1" dirty="0" smtClean="0">
                <a:solidFill>
                  <a:srgbClr val="FF0000"/>
                </a:solidFill>
                <a:ea typeface="標楷體" pitchFamily="65" charset="-120"/>
              </a:rPr>
              <a:t>同</a:t>
            </a:r>
            <a:r>
              <a:rPr lang="zh-TW" altLang="en-US" sz="9600" b="1" dirty="0" smtClean="0">
                <a:solidFill>
                  <a:srgbClr val="FF0000"/>
                </a:solidFill>
                <a:ea typeface="標楷體" pitchFamily="65" charset="-120"/>
              </a:rPr>
              <a:t>集團</a:t>
            </a:r>
            <a:r>
              <a:rPr lang="zh-TW" altLang="zh-TW" sz="9600" b="1" dirty="0" smtClean="0">
                <a:ea typeface="標楷體" pitchFamily="65" charset="-120"/>
              </a:rPr>
              <a:t>則</a:t>
            </a:r>
            <a:r>
              <a:rPr lang="zh-TW" altLang="en-US" sz="9600" b="1" dirty="0" smtClean="0">
                <a:ea typeface="標楷體" pitchFamily="65" charset="-120"/>
              </a:rPr>
              <a:t>先執行</a:t>
            </a:r>
            <a:r>
              <a:rPr lang="zh-TW" altLang="zh-TW" sz="9600" b="1" u="sng" dirty="0" smtClean="0">
                <a:ea typeface="標楷體" pitchFamily="65" charset="-120"/>
              </a:rPr>
              <a:t>現股當沖戶</a:t>
            </a:r>
            <a:r>
              <a:rPr lang="zh-TW" altLang="zh-TW" sz="9600" b="1" dirty="0" smtClean="0">
                <a:ea typeface="標楷體" pitchFamily="65" charset="-120"/>
              </a:rPr>
              <a:t>券差</a:t>
            </a:r>
            <a:r>
              <a:rPr lang="en-US" altLang="zh-TW" sz="9600" b="1" dirty="0" smtClean="0">
                <a:ea typeface="標楷體" pitchFamily="65" charset="-120"/>
              </a:rPr>
              <a:t>(BCE)</a:t>
            </a:r>
            <a:r>
              <a:rPr lang="zh-TW" altLang="zh-TW" sz="9600" b="1" dirty="0" smtClean="0">
                <a:ea typeface="標楷體" pitchFamily="65" charset="-120"/>
              </a:rPr>
              <a:t> </a:t>
            </a:r>
            <a:r>
              <a:rPr lang="zh-TW" altLang="en-US" sz="9600" b="1" dirty="0" smtClean="0">
                <a:ea typeface="標楷體" pitchFamily="65" charset="-120"/>
              </a:rPr>
              <a:t>刪除，再</a:t>
            </a:r>
            <a:r>
              <a:rPr lang="zh-TW" altLang="zh-TW" sz="9600" b="1" dirty="0" smtClean="0">
                <a:ea typeface="標楷體" pitchFamily="65" charset="-120"/>
              </a:rPr>
              <a:t>出借</a:t>
            </a:r>
            <a:r>
              <a:rPr lang="zh-TW" altLang="en-US" sz="9600" b="1" dirty="0" smtClean="0">
                <a:ea typeface="標楷體" pitchFamily="65" charset="-120"/>
              </a:rPr>
              <a:t>執行</a:t>
            </a:r>
            <a:r>
              <a:rPr lang="zh-TW" altLang="zh-TW" sz="9600" b="1" dirty="0" smtClean="0">
                <a:ea typeface="標楷體" pitchFamily="65" charset="-120"/>
              </a:rPr>
              <a:t>與借券</a:t>
            </a:r>
            <a:r>
              <a:rPr lang="zh-TW" altLang="en-US" sz="9600" b="1" dirty="0" smtClean="0">
                <a:ea typeface="標楷體" pitchFamily="65" charset="-120"/>
              </a:rPr>
              <a:t>方</a:t>
            </a:r>
            <a:r>
              <a:rPr lang="zh-TW" altLang="zh-TW" sz="9600" b="1" dirty="0" smtClean="0">
                <a:ea typeface="標楷體" pitchFamily="65" charset="-120"/>
              </a:rPr>
              <a:t>專戶</a:t>
            </a:r>
            <a:r>
              <a:rPr lang="zh-TW" altLang="en-US" sz="9600" b="1" dirty="0" smtClean="0">
                <a:ea typeface="標楷體" pitchFamily="65" charset="-120"/>
              </a:rPr>
              <a:t>反向</a:t>
            </a:r>
            <a:r>
              <a:rPr lang="zh-TW" altLang="zh-TW" sz="9600" b="1" dirty="0" smtClean="0">
                <a:ea typeface="標楷體" pitchFamily="65" charset="-120"/>
              </a:rPr>
              <a:t>券差</a:t>
            </a:r>
            <a:r>
              <a:rPr lang="en-US" altLang="zh-TW" sz="9600" b="1" dirty="0" smtClean="0">
                <a:ea typeface="標楷體" pitchFamily="65" charset="-120"/>
              </a:rPr>
              <a:t>(BCF)</a:t>
            </a:r>
            <a:r>
              <a:rPr lang="zh-TW" altLang="zh-TW" sz="9600" b="1" dirty="0" smtClean="0">
                <a:ea typeface="標楷體" pitchFamily="65" charset="-120"/>
              </a:rPr>
              <a:t>撥轉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542925" indent="-180975" eaLnBrk="0" hangingPunct="0">
              <a:lnSpc>
                <a:spcPct val="120000"/>
              </a:lnSpc>
              <a:spcBef>
                <a:spcPct val="20000"/>
              </a:spcBef>
            </a:pPr>
            <a:r>
              <a:rPr lang="en-US" altLang="zh-TW" sz="9600" b="1" dirty="0" smtClean="0">
                <a:ea typeface="標楷體" pitchFamily="65" charset="-12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證金公司標借議借</a:t>
            </a:r>
            <a:endParaRPr lang="zh-TW" altLang="en-US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18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611560" y="1268760"/>
            <a:ext cx="7920880" cy="4968552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342900" indent="-342900" eaLnBrk="0" hangingPunct="0">
              <a:spcBef>
                <a:spcPct val="20000"/>
              </a:spcBef>
              <a:buBlip>
                <a:blip r:embed="rId2"/>
              </a:buBlip>
            </a:pPr>
            <a:r>
              <a:rPr lang="zh-TW" altLang="en-US" sz="11200" b="1" dirty="0" smtClean="0">
                <a:ea typeface="標楷體" pitchFamily="65" charset="-120"/>
              </a:rPr>
              <a:t>注易事項：</a:t>
            </a:r>
            <a:endParaRPr lang="en-US" altLang="zh-TW" sz="11200" b="1" dirty="0" smtClean="0">
              <a:ea typeface="標楷體" pitchFamily="65" charset="-120"/>
            </a:endParaRPr>
          </a:p>
          <a:p>
            <a:pPr marL="542925" indent="-180975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en-US" altLang="zh-TW" sz="9600" b="1" dirty="0" smtClean="0">
                <a:ea typeface="標楷體" pitchFamily="65" charset="-120"/>
              </a:rPr>
              <a:t>T+1</a:t>
            </a:r>
            <a:r>
              <a:rPr lang="zh-TW" altLang="zh-TW" sz="9600" b="1" dirty="0" smtClean="0">
                <a:ea typeface="標楷體" pitchFamily="65" charset="-120"/>
              </a:rPr>
              <a:t>日證金公司標議借區分</a:t>
            </a:r>
            <a:r>
              <a:rPr lang="zh-TW" altLang="zh-TW" sz="9600" b="1" u="sng" dirty="0" smtClean="0">
                <a:solidFill>
                  <a:srgbClr val="FF0000"/>
                </a:solidFill>
                <a:ea typeface="標楷體" pitchFamily="65" charset="-120"/>
              </a:rPr>
              <a:t>證券商委託代為</a:t>
            </a:r>
            <a:r>
              <a:rPr lang="zh-TW" altLang="zh-TW" sz="9600" b="1" dirty="0" smtClean="0">
                <a:ea typeface="標楷體" pitchFamily="65" charset="-120"/>
              </a:rPr>
              <a:t>標議借及</a:t>
            </a:r>
            <a:r>
              <a:rPr lang="zh-TW" altLang="zh-TW" sz="9600" b="1" u="sng" dirty="0" smtClean="0">
                <a:solidFill>
                  <a:srgbClr val="FF0000"/>
                </a:solidFill>
                <a:ea typeface="標楷體" pitchFamily="65" charset="-120"/>
              </a:rPr>
              <a:t>信用交易券差</a:t>
            </a:r>
            <a:r>
              <a:rPr lang="zh-TW" altLang="zh-TW" sz="9600" b="1" dirty="0" smtClean="0">
                <a:ea typeface="標楷體" pitchFamily="65" charset="-120"/>
              </a:rPr>
              <a:t>之標議借，屆時共同撮合，得標後數量先滿足信用交易券差部位，費用則平均分攤。得標後證金公司透過「應付當沖券差申報平台」</a:t>
            </a:r>
            <a:r>
              <a:rPr lang="en-US" altLang="zh-TW" sz="9600" b="1" dirty="0" smtClean="0">
                <a:ea typeface="標楷體" pitchFamily="65" charset="-120"/>
              </a:rPr>
              <a:t>(BCF)</a:t>
            </a:r>
            <a:r>
              <a:rPr lang="zh-TW" altLang="en-US" sz="9600" b="1" dirty="0" smtClean="0">
                <a:ea typeface="標楷體" pitchFamily="65" charset="-120"/>
              </a:rPr>
              <a:t>作業</a:t>
            </a:r>
            <a:r>
              <a:rPr lang="zh-TW" altLang="zh-TW" sz="9600" b="1" dirty="0" smtClean="0">
                <a:ea typeface="標楷體" pitchFamily="65" charset="-120"/>
              </a:rPr>
              <a:t>撥轉予證券商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542925" indent="-180975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zh-TW" altLang="zh-TW" sz="9600" b="1" dirty="0" smtClean="0">
                <a:ea typeface="標楷體" pitchFamily="65" charset="-120"/>
              </a:rPr>
              <a:t>證金公司標借、議借者經由</a:t>
            </a:r>
            <a:r>
              <a:rPr lang="zh-TW" altLang="zh-TW" sz="9600" b="1" u="sng" dirty="0" smtClean="0">
                <a:solidFill>
                  <a:srgbClr val="FF0000"/>
                </a:solidFill>
                <a:ea typeface="標楷體" pitchFamily="65" charset="-120"/>
              </a:rPr>
              <a:t>集保公司還券</a:t>
            </a:r>
            <a:r>
              <a:rPr lang="zh-TW" altLang="zh-TW" sz="9600" b="1" dirty="0" smtClean="0">
                <a:ea typeface="標楷體" pitchFamily="65" charset="-120"/>
              </a:rPr>
              <a:t>，</a:t>
            </a:r>
            <a:r>
              <a:rPr lang="zh-TW" altLang="en-US" sz="9600" b="1" dirty="0" smtClean="0">
                <a:ea typeface="標楷體" pitchFamily="65" charset="-120"/>
              </a:rPr>
              <a:t>故</a:t>
            </a:r>
            <a:r>
              <a:rPr lang="en-US" altLang="zh-TW" sz="800" b="1" u="sng" dirty="0" smtClean="0"/>
              <a:t> </a:t>
            </a:r>
            <a:r>
              <a:rPr lang="en-US" altLang="zh-TW" sz="9500" b="1" dirty="0" smtClean="0">
                <a:ea typeface="標楷體" pitchFamily="65" charset="-120"/>
              </a:rPr>
              <a:t>T+1</a:t>
            </a:r>
            <a:r>
              <a:rPr lang="zh-TW" altLang="zh-TW" sz="9500" b="1" dirty="0" smtClean="0">
                <a:ea typeface="標楷體" pitchFamily="65" charset="-120"/>
              </a:rPr>
              <a:t>日透過證金公司進行標借、議借者，借券方及出借方均不需輸</a:t>
            </a:r>
            <a:r>
              <a:rPr lang="en-US" altLang="zh-TW" sz="9500" b="1" dirty="0" smtClean="0">
                <a:ea typeface="標楷體" pitchFamily="65" charset="-120"/>
              </a:rPr>
              <a:t> </a:t>
            </a:r>
            <a:r>
              <a:rPr lang="zh-TW" altLang="zh-TW" sz="9500" b="1" dirty="0" smtClean="0">
                <a:ea typeface="標楷體" pitchFamily="65" charset="-120"/>
              </a:rPr>
              <a:t>入現股當沖專戶還券</a:t>
            </a:r>
            <a:r>
              <a:rPr lang="en-US" altLang="zh-TW" sz="9500" b="1" dirty="0" smtClean="0">
                <a:ea typeface="標楷體" pitchFamily="65" charset="-120"/>
              </a:rPr>
              <a:t>(BCG)</a:t>
            </a:r>
            <a:r>
              <a:rPr lang="zh-TW" altLang="zh-TW" sz="9500" b="1" dirty="0" smtClean="0">
                <a:ea typeface="標楷體" pitchFamily="65" charset="-120"/>
              </a:rPr>
              <a:t>資料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542925" indent="-180975" eaLnBrk="0" hangingPunct="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lang="zh-TW" altLang="en-US" sz="9600" b="1" dirty="0" smtClean="0">
                <a:ea typeface="標楷體" pitchFamily="65" charset="-120"/>
              </a:rPr>
              <a:t>若</a:t>
            </a:r>
            <a:r>
              <a:rPr lang="en-US" altLang="zh-TW" sz="9600" b="1" dirty="0" smtClean="0">
                <a:ea typeface="標楷體" pitchFamily="65" charset="-120"/>
              </a:rPr>
              <a:t>T+1</a:t>
            </a:r>
            <a:r>
              <a:rPr lang="zh-TW" altLang="en-US" sz="9600" b="1" dirty="0" smtClean="0">
                <a:ea typeface="標楷體" pitchFamily="65" charset="-120"/>
              </a:rPr>
              <a:t>日</a:t>
            </a:r>
            <a:r>
              <a:rPr lang="zh-TW" altLang="zh-TW" sz="9600" b="1" dirty="0" smtClean="0">
                <a:ea typeface="標楷體" pitchFamily="65" charset="-120"/>
              </a:rPr>
              <a:t>強制買回</a:t>
            </a:r>
            <a:r>
              <a:rPr lang="zh-TW" altLang="en-US" sz="9600" b="1" dirty="0" smtClean="0">
                <a:ea typeface="標楷體" pitchFamily="65" charset="-120"/>
              </a:rPr>
              <a:t>不足，則視買回還券數量進行續借或續標作業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542925" indent="-180975" eaLnBrk="0" hangingPunct="0">
              <a:lnSpc>
                <a:spcPct val="120000"/>
              </a:lnSpc>
              <a:spcBef>
                <a:spcPct val="20000"/>
              </a:spcBef>
              <a:buFont typeface="Calibri" pitchFamily="34" charset="0"/>
              <a:buChar char="—"/>
            </a:pPr>
            <a:r>
              <a:rPr lang="zh-TW" altLang="en-US" sz="9600" b="1" dirty="0" smtClean="0">
                <a:ea typeface="標楷體" pitchFamily="65" charset="-120"/>
              </a:rPr>
              <a:t>若</a:t>
            </a:r>
            <a:r>
              <a:rPr lang="en-US" altLang="zh-TW" sz="9600" b="1" dirty="0" smtClean="0">
                <a:ea typeface="標楷體" pitchFamily="65" charset="-120"/>
              </a:rPr>
              <a:t>T+1</a:t>
            </a:r>
            <a:r>
              <a:rPr lang="zh-TW" altLang="en-US" sz="9600" b="1" dirty="0" smtClean="0">
                <a:ea typeface="標楷體" pitchFamily="65" charset="-120"/>
              </a:rPr>
              <a:t>日標議借不足，於</a:t>
            </a:r>
            <a:r>
              <a:rPr lang="en-US" altLang="zh-TW" sz="9600" b="1" dirty="0" smtClean="0">
                <a:ea typeface="標楷體" pitchFamily="65" charset="-120"/>
              </a:rPr>
              <a:t>T+2</a:t>
            </a:r>
            <a:r>
              <a:rPr lang="zh-TW" altLang="en-US" sz="9600" b="1" dirty="0" smtClean="0">
                <a:ea typeface="標楷體" pitchFamily="65" charset="-120"/>
              </a:rPr>
              <a:t>日進入交割補正借券</a:t>
            </a: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</a:pPr>
            <a:endParaRPr lang="en-US" altLang="zh-TW" sz="95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</a:pPr>
            <a:endParaRPr lang="en-US" altLang="zh-TW" sz="9600" b="1" dirty="0" smtClean="0">
              <a:ea typeface="標楷體" pitchFamily="65" charset="-120"/>
            </a:endParaRPr>
          </a:p>
          <a:p>
            <a:pPr marL="342900" indent="19050" eaLnBrk="0" hangingPunct="0">
              <a:lnSpc>
                <a:spcPct val="120000"/>
              </a:lnSpc>
              <a:spcBef>
                <a:spcPct val="20000"/>
              </a:spcBef>
            </a:pPr>
            <a:endParaRPr lang="zh-TW" altLang="zh-TW" sz="9600" b="1" dirty="0" smtClean="0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大綱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</a:t>
            </a:r>
            <a:endParaRPr lang="zh-TW" altLang="en-US" sz="18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6271776"/>
              </p:ext>
            </p:extLst>
          </p:nvPr>
        </p:nvGraphicFramePr>
        <p:xfrm>
          <a:off x="1643042" y="1928802"/>
          <a:ext cx="6491334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785786" y="2071678"/>
            <a:ext cx="714380" cy="357190"/>
          </a:xfrm>
          <a:prstGeom prst="rightArrow">
            <a:avLst/>
          </a:prstGeom>
          <a:solidFill>
            <a:srgbClr val="CC0000"/>
          </a:solidFill>
          <a:ln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u="sng" dirty="0" smtClean="0">
                <a:latin typeface="+mn-ea"/>
              </a:rPr>
              <a:t>大綱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19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6271776"/>
              </p:ext>
            </p:extLst>
          </p:nvPr>
        </p:nvGraphicFramePr>
        <p:xfrm>
          <a:off x="1643042" y="1928802"/>
          <a:ext cx="6491334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755576" y="4221088"/>
            <a:ext cx="714380" cy="357190"/>
          </a:xfrm>
          <a:prstGeom prst="rightArrow">
            <a:avLst/>
          </a:prstGeom>
          <a:solidFill>
            <a:srgbClr val="CC0000"/>
          </a:solidFill>
          <a:ln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當沖券差</a:t>
            </a:r>
            <a:r>
              <a:rPr lang="zh-TW" altLang="en-US" b="1" dirty="0" smtClean="0"/>
              <a:t>申報時點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380312" y="6309320"/>
            <a:ext cx="1512168" cy="365125"/>
          </a:xfrm>
        </p:spPr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20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Group 5"/>
          <p:cNvGraphicFramePr>
            <a:graphicFrameLocks/>
          </p:cNvGraphicFramePr>
          <p:nvPr/>
        </p:nvGraphicFramePr>
        <p:xfrm>
          <a:off x="827584" y="1260689"/>
          <a:ext cx="7485064" cy="5257800"/>
        </p:xfrm>
        <a:graphic>
          <a:graphicData uri="http://schemas.openxmlformats.org/drawingml/2006/table">
            <a:tbl>
              <a:tblPr/>
              <a:tblGrid>
                <a:gridCol w="1012025"/>
                <a:gridCol w="997775"/>
                <a:gridCol w="3750840"/>
                <a:gridCol w="1724424"/>
              </a:tblGrid>
              <a:tr h="440225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作業時點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作業</a:t>
                      </a:r>
                      <a:r>
                        <a:rPr kumimoji="1" lang="zh-TW" alt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項目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申報主體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225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下午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6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時前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ea typeface="標楷體" pitchFamily="65" charset="-120"/>
                        </a:rPr>
                        <a:t>當沖</a:t>
                      </a:r>
                      <a:r>
                        <a:rPr lang="zh-TW" altLang="zh-TW" sz="2400" b="1" dirty="0" smtClean="0">
                          <a:ea typeface="標楷體" pitchFamily="65" charset="-120"/>
                        </a:rPr>
                        <a:t>專戶回補發生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當沖戶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405">
                <a:tc vMerge="1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dirty="0" smtClean="0">
                          <a:ea typeface="標楷體" pitchFamily="65" charset="-120"/>
                        </a:rPr>
                        <a:t>應付當沖交割券差申報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當沖戶</a:t>
                      </a:r>
                      <a:r>
                        <a:rPr kumimoji="1" lang="zh-TW" alt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與</a:t>
                      </a:r>
                      <a:endParaRPr kumimoji="1" lang="zh-TW" altLang="en-US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當沖專戶</a:t>
                      </a:r>
                      <a:endParaRPr kumimoji="1" lang="zh-TW" altLang="en-US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4360"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T+1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下午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5</a:t>
                      </a:r>
                      <a:r>
                        <a:rPr kumimoji="1" lang="zh-TW" alt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時前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dirty="0" smtClean="0">
                          <a:ea typeface="標楷體" pitchFamily="65" charset="-120"/>
                        </a:rPr>
                        <a:t>當沖專戶回補</a:t>
                      </a:r>
                      <a:r>
                        <a:rPr lang="zh-TW" altLang="en-US" sz="2400" b="1" dirty="0" smtClean="0">
                          <a:ea typeface="標楷體" pitchFamily="65" charset="-120"/>
                        </a:rPr>
                        <a:t>交易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當沖專戶</a:t>
                      </a:r>
                      <a:endParaRPr kumimoji="1" lang="zh-TW" altLang="en-US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4360">
                <a:tc vMerge="1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時前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TW" altLang="en-US" sz="2400" b="1" dirty="0" smtClean="0">
                          <a:ea typeface="標楷體" pitchFamily="65" charset="-120"/>
                        </a:rPr>
                        <a:t>當沖券差代標議借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ea typeface="標楷體" pitchFamily="65" charset="-120"/>
                        </a:rPr>
                        <a:t>證金公司</a:t>
                      </a:r>
                      <a:endParaRPr lang="en-US" altLang="zh-TW" sz="2400" b="1" dirty="0" smtClean="0"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當沖專戶</a:t>
                      </a:r>
                      <a:endParaRPr kumimoji="1" lang="en-US" altLang="zh-TW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</a:t>
                      </a: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沖戶</a:t>
                      </a:r>
                      <a:endParaRPr kumimoji="1" lang="zh-TW" altLang="en-US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4360">
                <a:tc vMerge="1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6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時前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應付當沖交割券差申報</a:t>
                      </a:r>
                      <a:endParaRPr lang="zh-TW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40225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T+3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下午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6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時前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當沖專戶回補處理申報</a:t>
                      </a:r>
                      <a:endParaRPr lang="zh-TW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當沖戶</a:t>
                      </a:r>
                      <a:r>
                        <a:rPr kumimoji="1" lang="zh-TW" alt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與</a:t>
                      </a: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當沖專戶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225">
                <a:tc vMerge="1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當沖交割券差還券申報</a:t>
                      </a:r>
                      <a:endParaRPr lang="zh-TW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148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T+4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下午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6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時前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ea typeface="標楷體" pitchFamily="65" charset="-120"/>
                        </a:rPr>
                        <a:t>當沖券差債務違約</a:t>
                      </a:r>
                      <a:r>
                        <a:rPr lang="zh-TW" altLang="zh-TW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申報</a:t>
                      </a:r>
                      <a:endParaRPr lang="zh-TW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當沖戶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當沖券差</a:t>
            </a:r>
            <a:r>
              <a:rPr lang="zh-TW" altLang="en-US" b="1" dirty="0" smtClean="0"/>
              <a:t>作業流程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293117"/>
          </a:xfrm>
        </p:spPr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21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51520" y="1412776"/>
          <a:ext cx="8643998" cy="4752528"/>
        </p:xfrm>
        <a:graphic>
          <a:graphicData uri="http://schemas.openxmlformats.org/drawingml/2006/table">
            <a:tbl>
              <a:tblPr/>
              <a:tblGrid>
                <a:gridCol w="571504"/>
                <a:gridCol w="2020784"/>
                <a:gridCol w="2088232"/>
                <a:gridCol w="1944216"/>
                <a:gridCol w="2019262"/>
              </a:tblGrid>
              <a:tr h="3723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+mn-ea"/>
                          <a:ea typeface="+mn-ea"/>
                        </a:rPr>
                        <a:t>T</a:t>
                      </a:r>
                      <a:r>
                        <a:rPr lang="zh-TW" sz="1800" b="1" kern="100" dirty="0" smtClean="0">
                          <a:latin typeface="+mn-ea"/>
                          <a:ea typeface="+mn-ea"/>
                        </a:rPr>
                        <a:t>日</a:t>
                      </a:r>
                      <a:endParaRPr lang="zh-TW" sz="1800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+mn-ea"/>
                          <a:ea typeface="+mn-ea"/>
                        </a:rPr>
                        <a:t>T+1</a:t>
                      </a:r>
                      <a:r>
                        <a:rPr lang="zh-TW" altLang="en-US" sz="1800" b="1" kern="100" dirty="0" smtClean="0">
                          <a:latin typeface="+mn-ea"/>
                          <a:ea typeface="+mn-ea"/>
                        </a:rPr>
                        <a:t>日</a:t>
                      </a:r>
                      <a:endParaRPr lang="zh-TW" sz="1800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+mn-ea"/>
                          <a:ea typeface="+mn-ea"/>
                        </a:rPr>
                        <a:t>T+2</a:t>
                      </a:r>
                      <a:r>
                        <a:rPr lang="zh-TW" sz="1800" b="1" kern="100" dirty="0">
                          <a:latin typeface="+mn-ea"/>
                          <a:ea typeface="+mn-ea"/>
                        </a:rPr>
                        <a:t>日</a:t>
                      </a:r>
                      <a:endParaRPr lang="zh-TW" sz="1800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+mn-ea"/>
                          <a:ea typeface="+mn-ea"/>
                        </a:rPr>
                        <a:t>T+3</a:t>
                      </a:r>
                      <a:r>
                        <a:rPr lang="zh-TW" sz="1800" b="1" kern="100" dirty="0">
                          <a:latin typeface="+mn-ea"/>
                          <a:ea typeface="+mn-ea"/>
                        </a:rPr>
                        <a:t>日</a:t>
                      </a:r>
                      <a:endParaRPr lang="zh-TW" sz="1800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6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800" kern="1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1800" b="1" kern="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 smtClean="0">
                          <a:latin typeface="標楷體" pitchFamily="65" charset="-120"/>
                          <a:ea typeface="標楷體" pitchFamily="65" charset="-120"/>
                        </a:rPr>
                        <a:t>證</a:t>
                      </a:r>
                      <a:endParaRPr lang="en-US" altLang="zh-TW" sz="1800" b="1" kern="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 smtClean="0">
                          <a:latin typeface="標楷體" pitchFamily="65" charset="-120"/>
                          <a:ea typeface="標楷體" pitchFamily="65" charset="-120"/>
                        </a:rPr>
                        <a:t>券</a:t>
                      </a:r>
                      <a:endParaRPr lang="en-US" altLang="zh-TW" sz="1800" b="1" kern="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 smtClean="0">
                          <a:latin typeface="標楷體" pitchFamily="65" charset="-120"/>
                          <a:ea typeface="標楷體" pitchFamily="65" charset="-120"/>
                        </a:rPr>
                        <a:t>商</a:t>
                      </a:r>
                      <a:endParaRPr lang="zh-TW" sz="1800" kern="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當沖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戶回補發生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  申報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(BCB)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2.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當沖戶當沖交割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 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券差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申報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(BCE)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3.</a:t>
                      </a:r>
                      <a:r>
                        <a:rPr lang="zh-TW" altLang="zh-TW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當沖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專</a:t>
                      </a:r>
                      <a:r>
                        <a:rPr lang="zh-TW" altLang="zh-TW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戶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應付當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 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沖交割券差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申報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 (BCF)</a:t>
                      </a:r>
                      <a:endParaRPr lang="zh-TW" sz="1800" b="1" kern="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當沖專戶回補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2.</a:t>
                      </a:r>
                      <a:r>
                        <a:rPr lang="zh-TW" altLang="zh-TW" sz="1800" b="1" dirty="0" smtClean="0">
                          <a:ea typeface="標楷體" pitchFamily="65" charset="-120"/>
                        </a:rPr>
                        <a:t> 當沖專戶回補處</a:t>
                      </a:r>
                      <a:endParaRPr lang="en-US" altLang="zh-TW" sz="1800" b="1" dirty="0" smtClean="0"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ea typeface="標楷體" pitchFamily="65" charset="-120"/>
                        </a:rPr>
                        <a:t>     </a:t>
                      </a:r>
                      <a:r>
                        <a:rPr lang="zh-TW" altLang="zh-TW" sz="1800" b="1" dirty="0" smtClean="0">
                          <a:ea typeface="標楷體" pitchFamily="65" charset="-120"/>
                        </a:rPr>
                        <a:t>理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申報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(BCC)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altLang="zh-TW" sz="1800" b="1" u="none" kern="1200" dirty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當沖專戶回補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 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處理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申報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(BCC)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2.T+1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日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當沖專戶</a:t>
                      </a:r>
                      <a:endParaRPr lang="en-US" altLang="zh-TW" sz="1800" b="1" u="none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回</a:t>
                      </a: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補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不足，則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</a:t>
                      </a:r>
                      <a:endParaRPr lang="en-US" altLang="zh-TW" sz="1800" b="1" u="none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沖專戶</a:t>
                      </a:r>
                      <a:r>
                        <a:rPr lang="zh-TW" alt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續買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、</a:t>
                      </a:r>
                      <a:r>
                        <a:rPr lang="zh-TW" alt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續</a:t>
                      </a:r>
                      <a:endParaRPr lang="en-US" altLang="zh-TW" sz="1800" b="1" u="sng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現股當沖專戶回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 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補處理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申報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(BCC)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2.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應付當沖交割券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差還券申報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(BCG)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3. T+1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日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現股當沖</a:t>
                      </a:r>
                      <a:endParaRPr lang="en-US" altLang="zh-TW" sz="1800" b="1" u="none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專戶回</a:t>
                      </a: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補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不足，</a:t>
                      </a:r>
                      <a:endParaRPr lang="en-US" altLang="zh-TW" sz="1800" b="1" u="none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則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當沖戶</a:t>
                      </a:r>
                      <a:r>
                        <a:rPr lang="zh-TW" alt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續借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 smtClean="0">
                          <a:latin typeface="標楷體" pitchFamily="65" charset="-120"/>
                          <a:ea typeface="標楷體" pitchFamily="65" charset="-120"/>
                        </a:rPr>
                        <a:t>證</a:t>
                      </a:r>
                      <a:endParaRPr lang="en-US" altLang="zh-TW" sz="1800" b="1" kern="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latin typeface="標楷體" pitchFamily="65" charset="-120"/>
                          <a:ea typeface="標楷體" pitchFamily="65" charset="-120"/>
                        </a:rPr>
                        <a:t>金公司</a:t>
                      </a:r>
                      <a:endParaRPr lang="zh-TW" sz="1800" kern="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當沖券差代標借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交易</a:t>
                      </a:r>
                      <a:r>
                        <a:rPr lang="zh-TW" altLang="en-US" sz="1800" b="1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及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議借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(V07)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2.</a:t>
                      </a:r>
                      <a:r>
                        <a:rPr lang="zh-TW" altLang="zh-TW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當沖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專</a:t>
                      </a:r>
                      <a:r>
                        <a:rPr lang="zh-TW" altLang="zh-TW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戶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當沖交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割券差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申報 </a:t>
                      </a: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(BCF)</a:t>
                      </a:r>
                      <a:endParaRPr lang="en-US" sz="1800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1.T+1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日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當沖專戶</a:t>
                      </a: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回補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不足以應付</a:t>
                      </a:r>
                      <a:endParaRPr lang="en-US" altLang="zh-TW" sz="1800" b="1" u="none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證金代標議借者</a:t>
                      </a:r>
                      <a:endParaRPr lang="en-US" altLang="zh-TW" sz="1800" b="1" u="none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</a:t>
                      </a:r>
                      <a:r>
                        <a:rPr lang="zh-TW" alt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續標議借</a:t>
                      </a:r>
                      <a:endParaRPr lang="zh-TW" sz="1800" u="sng" kern="1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altLang="zh-TW" sz="18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9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latin typeface="標楷體" pitchFamily="65" charset="-120"/>
                          <a:ea typeface="標楷體" pitchFamily="65" charset="-120"/>
                        </a:rPr>
                        <a:t>集保</a:t>
                      </a:r>
                      <a:endParaRPr lang="en-US" altLang="zh-TW" sz="1800" b="1" kern="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latin typeface="標楷體" pitchFamily="65" charset="-120"/>
                          <a:ea typeface="標楷體" pitchFamily="65" charset="-120"/>
                        </a:rPr>
                        <a:t>公司</a:t>
                      </a:r>
                      <a:r>
                        <a:rPr lang="en-US" altLang="zh-TW" sz="1800" b="1" kern="100" dirty="0" smtClean="0"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endParaRPr lang="zh-TW" sz="1800" kern="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zh-TW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專</a:t>
                      </a:r>
                      <a:r>
                        <a:rPr lang="zh-TW" altLang="zh-TW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戶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券源撥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 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轉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2.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當沖戶券源撥轉</a:t>
                      </a:r>
                      <a:endParaRPr lang="en-US" sz="1800" u="none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證金公司</a:t>
                      </a:r>
                      <a:r>
                        <a:rPr lang="zh-TW" altLang="zh-TW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當沖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專</a:t>
                      </a:r>
                      <a:endParaRPr lang="en-US" altLang="zh-TW" sz="1800" b="1" u="sng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zh-TW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戶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券源撥轉</a:t>
                      </a:r>
                      <a:endParaRPr lang="en-US" altLang="zh-TW" sz="1800" b="1" u="none" kern="1200" dirty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現股當沖戶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交割</a:t>
                      </a:r>
                      <a:endParaRPr lang="en-US" altLang="zh-TW" sz="1800" b="1" u="none" kern="1200" dirty="0" smtClean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2.</a:t>
                      </a: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T+1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日證金代標</a:t>
                      </a:r>
                      <a:endParaRPr lang="en-US" altLang="zh-TW" sz="1800" b="1" u="none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議借不足則主動</a:t>
                      </a:r>
                      <a:endParaRPr lang="en-US" altLang="zh-TW" sz="1800" b="1" u="none" kern="1200" dirty="0" smtClean="0">
                        <a:solidFill>
                          <a:srgbClr val="FF0000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  </a:t>
                      </a:r>
                      <a:r>
                        <a:rPr lang="zh-TW" altLang="en-US" sz="18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借券</a:t>
                      </a:r>
                      <a:endParaRPr lang="zh-TW" altLang="zh-TW" sz="1800" b="1" u="none" kern="1200" dirty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1.</a:t>
                      </a:r>
                      <a:r>
                        <a:rPr lang="zh-TW" altLang="zh-TW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還券</a:t>
                      </a: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處理</a:t>
                      </a:r>
                      <a:endParaRPr lang="zh-TW" altLang="zh-TW" sz="1800" b="1" u="none" kern="1200" dirty="0">
                        <a:solidFill>
                          <a:schemeClr val="tx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當沖券差</a:t>
            </a:r>
            <a:r>
              <a:rPr lang="zh-TW" altLang="en-US" b="1" dirty="0" smtClean="0"/>
              <a:t>作業流程圖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8316416" y="6381328"/>
            <a:ext cx="621432" cy="288032"/>
          </a:xfrm>
        </p:spPr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22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19872" y="3573016"/>
            <a:ext cx="1656184" cy="432048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當沖交割券差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申報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(BCE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BCF)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724128" y="3501008"/>
            <a:ext cx="1080120" cy="57606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代標借交易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代議借申請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V="1">
            <a:off x="3707904" y="2492896"/>
            <a:ext cx="0" cy="28803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3131840" y="2780928"/>
            <a:ext cx="864096" cy="444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他家券商</a:t>
            </a:r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1979712" y="414908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endParaRPr lang="zh-TW" altLang="en-US" sz="14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>
            <a:off x="2267744" y="2132856"/>
            <a:ext cx="7920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>
            <a:off x="3491880" y="2492896"/>
            <a:ext cx="0" cy="28803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4724400" y="4292352"/>
            <a:ext cx="132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endParaRPr lang="zh-TW" altLang="en-US" sz="14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5364088" y="2420888"/>
            <a:ext cx="79208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3563888" y="1268760"/>
            <a:ext cx="1066800" cy="40011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證券商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5" name="Rectangle 49"/>
          <p:cNvSpPr>
            <a:spLocks noChangeArrowheads="1"/>
          </p:cNvSpPr>
          <p:nvPr/>
        </p:nvSpPr>
        <p:spPr bwMode="auto">
          <a:xfrm>
            <a:off x="1115616" y="1268760"/>
            <a:ext cx="954107" cy="40011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當沖戶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6" name="Line 50"/>
          <p:cNvSpPr>
            <a:spLocks noChangeShapeType="1"/>
          </p:cNvSpPr>
          <p:nvPr/>
        </p:nvSpPr>
        <p:spPr bwMode="auto">
          <a:xfrm>
            <a:off x="251520" y="1628800"/>
            <a:ext cx="8610600" cy="0"/>
          </a:xfrm>
          <a:prstGeom prst="line">
            <a:avLst/>
          </a:prstGeom>
          <a:noFill/>
          <a:ln w="25400">
            <a:solidFill>
              <a:srgbClr val="99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7" name="Line 51"/>
          <p:cNvSpPr>
            <a:spLocks noChangeShapeType="1"/>
          </p:cNvSpPr>
          <p:nvPr/>
        </p:nvSpPr>
        <p:spPr bwMode="auto">
          <a:xfrm>
            <a:off x="609600" y="1447800"/>
            <a:ext cx="1960" cy="522156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8" name="Line 52"/>
          <p:cNvSpPr>
            <a:spLocks noChangeShapeType="1"/>
          </p:cNvSpPr>
          <p:nvPr/>
        </p:nvSpPr>
        <p:spPr bwMode="auto">
          <a:xfrm>
            <a:off x="251520" y="3356992"/>
            <a:ext cx="8534400" cy="0"/>
          </a:xfrm>
          <a:prstGeom prst="line">
            <a:avLst/>
          </a:prstGeom>
          <a:noFill/>
          <a:ln w="25400">
            <a:solidFill>
              <a:srgbClr val="8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9" name="直線單箭頭接點 54"/>
          <p:cNvCxnSpPr>
            <a:cxnSpLocks noChangeShapeType="1"/>
          </p:cNvCxnSpPr>
          <p:nvPr/>
        </p:nvCxnSpPr>
        <p:spPr bwMode="auto">
          <a:xfrm>
            <a:off x="1691680" y="2708920"/>
            <a:ext cx="0" cy="0"/>
          </a:xfrm>
          <a:prstGeom prst="straightConnector1">
            <a:avLst/>
          </a:prstGeom>
          <a:noFill/>
          <a:ln w="9525" algn="ctr">
            <a:noFill/>
            <a:round/>
            <a:headEnd/>
            <a:tailEnd type="arrow" w="med" len="med"/>
          </a:ln>
        </p:spPr>
      </p:cxnSp>
      <p:cxnSp>
        <p:nvCxnSpPr>
          <p:cNvPr id="50" name="直線單箭頭接點 77"/>
          <p:cNvCxnSpPr>
            <a:cxnSpLocks noChangeShapeType="1"/>
          </p:cNvCxnSpPr>
          <p:nvPr/>
        </p:nvCxnSpPr>
        <p:spPr bwMode="auto">
          <a:xfrm>
            <a:off x="1691680" y="2708920"/>
            <a:ext cx="360040" cy="288032"/>
          </a:xfrm>
          <a:prstGeom prst="straightConnector1">
            <a:avLst/>
          </a:prstGeom>
          <a:noFill/>
          <a:ln w="9525" algn="ctr">
            <a:noFill/>
            <a:round/>
            <a:headEnd/>
            <a:tailEnd type="arrow" w="med" len="med"/>
          </a:ln>
        </p:spPr>
      </p:cxnSp>
      <p:cxnSp>
        <p:nvCxnSpPr>
          <p:cNvPr id="51" name="直線單箭頭接點 80"/>
          <p:cNvCxnSpPr>
            <a:cxnSpLocks noChangeShapeType="1"/>
          </p:cNvCxnSpPr>
          <p:nvPr/>
        </p:nvCxnSpPr>
        <p:spPr bwMode="auto">
          <a:xfrm>
            <a:off x="1691680" y="2708920"/>
            <a:ext cx="129183" cy="359470"/>
          </a:xfrm>
          <a:prstGeom prst="straightConnector1">
            <a:avLst/>
          </a:prstGeom>
          <a:noFill/>
          <a:ln w="9525" algn="ctr">
            <a:noFill/>
            <a:round/>
            <a:headEnd/>
            <a:tailEnd type="arrow" w="med" len="med"/>
          </a:ln>
        </p:spPr>
      </p:cxnSp>
      <p:sp>
        <p:nvSpPr>
          <p:cNvPr id="53" name="Rectangle 45"/>
          <p:cNvSpPr>
            <a:spLocks noChangeArrowheads="1"/>
          </p:cNvSpPr>
          <p:nvPr/>
        </p:nvSpPr>
        <p:spPr bwMode="auto">
          <a:xfrm>
            <a:off x="152400" y="1828800"/>
            <a:ext cx="469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T</a:t>
            </a:r>
          </a:p>
          <a:p>
            <a:pPr algn="ctr" eaLnBrk="0" hangingPunct="0"/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日</a:t>
            </a:r>
          </a:p>
        </p:txBody>
      </p:sp>
      <p:sp>
        <p:nvSpPr>
          <p:cNvPr id="54" name="Rectangle 46"/>
          <p:cNvSpPr>
            <a:spLocks noChangeArrowheads="1"/>
          </p:cNvSpPr>
          <p:nvPr/>
        </p:nvSpPr>
        <p:spPr bwMode="auto">
          <a:xfrm>
            <a:off x="107504" y="3429000"/>
            <a:ext cx="5375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1600" dirty="0" smtClean="0">
                <a:latin typeface="標楷體" pitchFamily="65" charset="-120"/>
                <a:ea typeface="標楷體" pitchFamily="65" charset="-120"/>
              </a:rPr>
              <a:t>T+1</a:t>
            </a:r>
            <a:endParaRPr lang="en-US" altLang="zh-TW" sz="1600" dirty="0">
              <a:latin typeface="標楷體" pitchFamily="65" charset="-120"/>
              <a:ea typeface="標楷體" pitchFamily="65" charset="-120"/>
            </a:endParaRPr>
          </a:p>
          <a:p>
            <a:pPr algn="ctr" eaLnBrk="0" hangingPunct="0"/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日</a:t>
            </a:r>
          </a:p>
        </p:txBody>
      </p: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7524328" y="3501008"/>
            <a:ext cx="936104" cy="576064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券源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0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撥轉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7" name="Rectangle 18"/>
          <p:cNvSpPr>
            <a:spLocks noChangeArrowheads="1"/>
          </p:cNvSpPr>
          <p:nvPr/>
        </p:nvSpPr>
        <p:spPr bwMode="auto">
          <a:xfrm>
            <a:off x="4499992" y="2780928"/>
            <a:ext cx="864096" cy="444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本家券商</a:t>
            </a:r>
          </a:p>
        </p:txBody>
      </p:sp>
      <p:sp>
        <p:nvSpPr>
          <p:cNvPr id="65" name="Rectangle 48"/>
          <p:cNvSpPr>
            <a:spLocks noChangeArrowheads="1"/>
          </p:cNvSpPr>
          <p:nvPr/>
        </p:nvSpPr>
        <p:spPr bwMode="auto">
          <a:xfrm>
            <a:off x="5652120" y="1268760"/>
            <a:ext cx="1224136" cy="40011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證金公司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9" name="Rectangle 12"/>
          <p:cNvSpPr>
            <a:spLocks noChangeArrowheads="1"/>
          </p:cNvSpPr>
          <p:nvPr/>
        </p:nvSpPr>
        <p:spPr bwMode="auto">
          <a:xfrm>
            <a:off x="971600" y="1844824"/>
            <a:ext cx="1299592" cy="57606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ctr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當沖券差發生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  <a:p>
            <a:pPr algn="ctr" eaLnBrk="0" fontAlgn="ctr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平台取券申請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0" name="Rectangle 48"/>
          <p:cNvSpPr>
            <a:spLocks noChangeArrowheads="1"/>
          </p:cNvSpPr>
          <p:nvPr/>
        </p:nvSpPr>
        <p:spPr bwMode="auto">
          <a:xfrm>
            <a:off x="7308304" y="1268760"/>
            <a:ext cx="1224136" cy="40011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集保公司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1" name="Line 13"/>
          <p:cNvSpPr>
            <a:spLocks noChangeShapeType="1"/>
          </p:cNvSpPr>
          <p:nvPr/>
        </p:nvSpPr>
        <p:spPr bwMode="auto">
          <a:xfrm flipH="1" flipV="1">
            <a:off x="4932040" y="2492896"/>
            <a:ext cx="0" cy="28803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2" name="Rectangle 10"/>
          <p:cNvSpPr>
            <a:spLocks noChangeArrowheads="1"/>
          </p:cNvSpPr>
          <p:nvPr/>
        </p:nvSpPr>
        <p:spPr bwMode="auto">
          <a:xfrm>
            <a:off x="3059832" y="1844824"/>
            <a:ext cx="2304256" cy="633412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當沖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戶回補發生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申報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(BCB)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當沖交割券差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申報</a:t>
            </a:r>
            <a:r>
              <a:rPr lang="en-US" altLang="zh-TW" sz="1200" dirty="0" smtClean="0">
                <a:latin typeface="標楷體" pitchFamily="65" charset="-120"/>
                <a:ea typeface="標楷體" pitchFamily="65" charset="-120"/>
              </a:rPr>
              <a:t>(BCE</a:t>
            </a:r>
            <a:r>
              <a:rPr lang="zh-TW" altLang="en-US" sz="12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1200" dirty="0" smtClean="0">
                <a:latin typeface="標楷體" pitchFamily="65" charset="-120"/>
                <a:ea typeface="標楷體" pitchFamily="65" charset="-120"/>
              </a:rPr>
              <a:t>BCF)</a:t>
            </a:r>
            <a:endParaRPr lang="en-US" altLang="zh-TW" sz="1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3" name="Line 13"/>
          <p:cNvSpPr>
            <a:spLocks noChangeShapeType="1"/>
          </p:cNvSpPr>
          <p:nvPr/>
        </p:nvSpPr>
        <p:spPr bwMode="auto">
          <a:xfrm>
            <a:off x="4932040" y="3212976"/>
            <a:ext cx="0" cy="36004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4" name="Line 13"/>
          <p:cNvSpPr>
            <a:spLocks noChangeShapeType="1"/>
          </p:cNvSpPr>
          <p:nvPr/>
        </p:nvSpPr>
        <p:spPr bwMode="auto">
          <a:xfrm flipV="1">
            <a:off x="3491880" y="3212976"/>
            <a:ext cx="0" cy="36004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5" name="Line 39"/>
          <p:cNvSpPr>
            <a:spLocks noChangeShapeType="1"/>
          </p:cNvSpPr>
          <p:nvPr/>
        </p:nvSpPr>
        <p:spPr bwMode="auto">
          <a:xfrm>
            <a:off x="3707904" y="3212976"/>
            <a:ext cx="0" cy="36004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7" name="Line 52"/>
          <p:cNvSpPr>
            <a:spLocks noChangeShapeType="1"/>
          </p:cNvSpPr>
          <p:nvPr/>
        </p:nvSpPr>
        <p:spPr bwMode="auto">
          <a:xfrm>
            <a:off x="323528" y="4725144"/>
            <a:ext cx="8534400" cy="0"/>
          </a:xfrm>
          <a:prstGeom prst="line">
            <a:avLst/>
          </a:prstGeom>
          <a:noFill/>
          <a:ln w="25400">
            <a:solidFill>
              <a:srgbClr val="8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8" name="Rectangle 10"/>
          <p:cNvSpPr>
            <a:spLocks noChangeArrowheads="1"/>
          </p:cNvSpPr>
          <p:nvPr/>
        </p:nvSpPr>
        <p:spPr bwMode="auto">
          <a:xfrm>
            <a:off x="4644008" y="4221088"/>
            <a:ext cx="864096" cy="36004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專戶回補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9" name="Rectangle 46"/>
          <p:cNvSpPr>
            <a:spLocks noChangeArrowheads="1"/>
          </p:cNvSpPr>
          <p:nvPr/>
        </p:nvSpPr>
        <p:spPr bwMode="auto">
          <a:xfrm>
            <a:off x="107504" y="5589240"/>
            <a:ext cx="50405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1600" dirty="0" smtClean="0">
                <a:latin typeface="標楷體" pitchFamily="65" charset="-120"/>
                <a:ea typeface="標楷體" pitchFamily="65" charset="-120"/>
              </a:rPr>
              <a:t>T+3</a:t>
            </a:r>
            <a:endParaRPr lang="en-US" altLang="zh-TW" sz="1600" dirty="0">
              <a:latin typeface="標楷體" pitchFamily="65" charset="-120"/>
              <a:ea typeface="標楷體" pitchFamily="65" charset="-120"/>
            </a:endParaRPr>
          </a:p>
          <a:p>
            <a:pPr algn="ctr" eaLnBrk="0" hangingPunct="0"/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日</a:t>
            </a:r>
          </a:p>
        </p:txBody>
      </p:sp>
      <p:sp>
        <p:nvSpPr>
          <p:cNvPr id="90" name="Rectangle 10"/>
          <p:cNvSpPr>
            <a:spLocks noChangeArrowheads="1"/>
          </p:cNvSpPr>
          <p:nvPr/>
        </p:nvSpPr>
        <p:spPr bwMode="auto">
          <a:xfrm>
            <a:off x="3563888" y="5589240"/>
            <a:ext cx="1584176" cy="504056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當沖券差還券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通知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(BCG)</a:t>
            </a:r>
          </a:p>
        </p:txBody>
      </p:sp>
      <p:sp>
        <p:nvSpPr>
          <p:cNvPr id="92" name="Line 52"/>
          <p:cNvSpPr>
            <a:spLocks noChangeShapeType="1"/>
          </p:cNvSpPr>
          <p:nvPr/>
        </p:nvSpPr>
        <p:spPr bwMode="auto">
          <a:xfrm>
            <a:off x="323528" y="5445224"/>
            <a:ext cx="8534400" cy="0"/>
          </a:xfrm>
          <a:prstGeom prst="line">
            <a:avLst/>
          </a:prstGeom>
          <a:noFill/>
          <a:ln w="25400">
            <a:solidFill>
              <a:srgbClr val="8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3" name="Rectangle 46"/>
          <p:cNvSpPr>
            <a:spLocks noChangeArrowheads="1"/>
          </p:cNvSpPr>
          <p:nvPr/>
        </p:nvSpPr>
        <p:spPr bwMode="auto">
          <a:xfrm>
            <a:off x="107504" y="4869160"/>
            <a:ext cx="53955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1600" dirty="0" smtClean="0">
                <a:latin typeface="標楷體" pitchFamily="65" charset="-120"/>
                <a:ea typeface="標楷體" pitchFamily="65" charset="-120"/>
              </a:rPr>
              <a:t>T+2</a:t>
            </a:r>
            <a:endParaRPr lang="en-US" altLang="zh-TW" sz="1600" dirty="0">
              <a:latin typeface="標楷體" pitchFamily="65" charset="-120"/>
              <a:ea typeface="標楷體" pitchFamily="65" charset="-120"/>
            </a:endParaRPr>
          </a:p>
          <a:p>
            <a:pPr algn="ctr" eaLnBrk="0" hangingPunct="0"/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日</a:t>
            </a:r>
          </a:p>
        </p:txBody>
      </p:sp>
      <p:sp>
        <p:nvSpPr>
          <p:cNvPr id="94" name="Rectangle 12"/>
          <p:cNvSpPr>
            <a:spLocks noChangeArrowheads="1"/>
          </p:cNvSpPr>
          <p:nvPr/>
        </p:nvSpPr>
        <p:spPr bwMode="auto">
          <a:xfrm>
            <a:off x="7524328" y="4869160"/>
            <a:ext cx="936104" cy="50405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現股當沖戶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款券交割</a:t>
            </a:r>
          </a:p>
        </p:txBody>
      </p:sp>
      <p:sp>
        <p:nvSpPr>
          <p:cNvPr id="95" name="Line 41"/>
          <p:cNvSpPr>
            <a:spLocks noChangeShapeType="1"/>
          </p:cNvSpPr>
          <p:nvPr/>
        </p:nvSpPr>
        <p:spPr bwMode="auto">
          <a:xfrm flipV="1">
            <a:off x="6156176" y="2420888"/>
            <a:ext cx="0" cy="108012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none" w="sm" len="sm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6" name="Line 29"/>
          <p:cNvSpPr>
            <a:spLocks noChangeShapeType="1"/>
          </p:cNvSpPr>
          <p:nvPr/>
        </p:nvSpPr>
        <p:spPr bwMode="auto">
          <a:xfrm flipH="1" flipV="1">
            <a:off x="5364088" y="2132856"/>
            <a:ext cx="21602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9" name="Line 41"/>
          <p:cNvSpPr>
            <a:spLocks noChangeShapeType="1"/>
          </p:cNvSpPr>
          <p:nvPr/>
        </p:nvSpPr>
        <p:spPr bwMode="auto">
          <a:xfrm flipH="1">
            <a:off x="5076056" y="3789040"/>
            <a:ext cx="648072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" name="Rectangle 14"/>
          <p:cNvSpPr>
            <a:spLocks noChangeArrowheads="1"/>
          </p:cNvSpPr>
          <p:nvPr/>
        </p:nvSpPr>
        <p:spPr bwMode="auto">
          <a:xfrm>
            <a:off x="7524328" y="1844824"/>
            <a:ext cx="936104" cy="576064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券源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0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撥轉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5" name="Line 44"/>
          <p:cNvSpPr>
            <a:spLocks noChangeShapeType="1"/>
          </p:cNvSpPr>
          <p:nvPr/>
        </p:nvSpPr>
        <p:spPr bwMode="auto">
          <a:xfrm flipH="1">
            <a:off x="1619672" y="5157192"/>
            <a:ext cx="5904656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none" w="sm" len="sm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7" name="Rectangle 10"/>
          <p:cNvSpPr>
            <a:spLocks noChangeArrowheads="1"/>
          </p:cNvSpPr>
          <p:nvPr/>
        </p:nvSpPr>
        <p:spPr bwMode="auto">
          <a:xfrm>
            <a:off x="7524328" y="5589240"/>
            <a:ext cx="936104" cy="576064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券源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0" hangingPunct="0"/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撥轉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9" name="Line 29"/>
          <p:cNvSpPr>
            <a:spLocks noChangeShapeType="1"/>
          </p:cNvSpPr>
          <p:nvPr/>
        </p:nvSpPr>
        <p:spPr bwMode="auto">
          <a:xfrm>
            <a:off x="5148064" y="5877272"/>
            <a:ext cx="237626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3" name="Rectangle 10"/>
          <p:cNvSpPr>
            <a:spLocks noChangeArrowheads="1"/>
          </p:cNvSpPr>
          <p:nvPr/>
        </p:nvSpPr>
        <p:spPr bwMode="auto">
          <a:xfrm>
            <a:off x="971600" y="5589240"/>
            <a:ext cx="1224136" cy="504056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價差借券費用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計算及給付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4" name="Line 37"/>
          <p:cNvSpPr>
            <a:spLocks noChangeShapeType="1"/>
          </p:cNvSpPr>
          <p:nvPr/>
        </p:nvSpPr>
        <p:spPr bwMode="auto">
          <a:xfrm>
            <a:off x="1403648" y="2492896"/>
            <a:ext cx="0" cy="30963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6" name="Line 29"/>
          <p:cNvSpPr>
            <a:spLocks noChangeShapeType="1"/>
          </p:cNvSpPr>
          <p:nvPr/>
        </p:nvSpPr>
        <p:spPr bwMode="auto">
          <a:xfrm flipH="1" flipV="1">
            <a:off x="6804248" y="3789040"/>
            <a:ext cx="72008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0" name="Line 29"/>
          <p:cNvSpPr>
            <a:spLocks noChangeShapeType="1"/>
          </p:cNvSpPr>
          <p:nvPr/>
        </p:nvSpPr>
        <p:spPr bwMode="auto">
          <a:xfrm>
            <a:off x="2195736" y="5877272"/>
            <a:ext cx="136815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1" name="Line 29"/>
          <p:cNvSpPr>
            <a:spLocks noChangeShapeType="1"/>
          </p:cNvSpPr>
          <p:nvPr/>
        </p:nvSpPr>
        <p:spPr bwMode="auto">
          <a:xfrm>
            <a:off x="4355976" y="5013176"/>
            <a:ext cx="0" cy="57606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" name="Rectangle 10"/>
          <p:cNvSpPr>
            <a:spLocks noChangeArrowheads="1"/>
          </p:cNvSpPr>
          <p:nvPr/>
        </p:nvSpPr>
        <p:spPr bwMode="auto">
          <a:xfrm>
            <a:off x="3563888" y="6237312"/>
            <a:ext cx="1584176" cy="440432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當沖券差債務違約</a:t>
            </a:r>
            <a:endParaRPr lang="en-US" altLang="zh-TW" sz="1400" dirty="0" smtClean="0"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(BCJ)</a:t>
            </a:r>
          </a:p>
        </p:txBody>
      </p:sp>
      <p:sp>
        <p:nvSpPr>
          <p:cNvPr id="123" name="Line 44"/>
          <p:cNvSpPr>
            <a:spLocks noChangeShapeType="1"/>
          </p:cNvSpPr>
          <p:nvPr/>
        </p:nvSpPr>
        <p:spPr bwMode="auto">
          <a:xfrm flipH="1">
            <a:off x="1547664" y="6453336"/>
            <a:ext cx="2016224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none" w="sm" len="sm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4" name="Line 43"/>
          <p:cNvSpPr>
            <a:spLocks noChangeShapeType="1"/>
          </p:cNvSpPr>
          <p:nvPr/>
        </p:nvSpPr>
        <p:spPr bwMode="auto">
          <a:xfrm flipH="1" flipV="1">
            <a:off x="1547664" y="6093296"/>
            <a:ext cx="0" cy="36004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5" name="Rectangle 10"/>
          <p:cNvSpPr>
            <a:spLocks noChangeArrowheads="1"/>
          </p:cNvSpPr>
          <p:nvPr/>
        </p:nvSpPr>
        <p:spPr bwMode="auto">
          <a:xfrm>
            <a:off x="2339752" y="6165304"/>
            <a:ext cx="576064" cy="36004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200" b="1" dirty="0" smtClean="0">
                <a:latin typeface="標楷體" pitchFamily="65" charset="-120"/>
                <a:ea typeface="標楷體" pitchFamily="65" charset="-120"/>
              </a:rPr>
              <a:t>不給付</a:t>
            </a:r>
            <a:endParaRPr lang="en-US" altLang="zh-TW" sz="12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7" name="Rectangle 10"/>
          <p:cNvSpPr>
            <a:spLocks noChangeArrowheads="1"/>
          </p:cNvSpPr>
          <p:nvPr/>
        </p:nvSpPr>
        <p:spPr bwMode="auto">
          <a:xfrm>
            <a:off x="3131840" y="4221088"/>
            <a:ext cx="1224136" cy="36004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回補處理</a:t>
            </a:r>
            <a:r>
              <a:rPr lang="en-US" altLang="zh-TW" sz="1200" dirty="0" smtClean="0">
                <a:latin typeface="標楷體" pitchFamily="65" charset="-120"/>
                <a:ea typeface="標楷體" pitchFamily="65" charset="-120"/>
              </a:rPr>
              <a:t>(BCC)</a:t>
            </a:r>
          </a:p>
        </p:txBody>
      </p:sp>
      <p:cxnSp>
        <p:nvCxnSpPr>
          <p:cNvPr id="129" name="直線接點 128"/>
          <p:cNvCxnSpPr/>
          <p:nvPr/>
        </p:nvCxnSpPr>
        <p:spPr>
          <a:xfrm>
            <a:off x="3707904" y="5013176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Line 44"/>
          <p:cNvSpPr>
            <a:spLocks noChangeShapeType="1"/>
          </p:cNvSpPr>
          <p:nvPr/>
        </p:nvSpPr>
        <p:spPr bwMode="auto">
          <a:xfrm flipH="1">
            <a:off x="1619672" y="2492896"/>
            <a:ext cx="0" cy="2664296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none" w="sm" len="sm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7" name="Line 13"/>
          <p:cNvSpPr>
            <a:spLocks noChangeShapeType="1"/>
          </p:cNvSpPr>
          <p:nvPr/>
        </p:nvSpPr>
        <p:spPr bwMode="auto">
          <a:xfrm flipV="1">
            <a:off x="3707904" y="4581128"/>
            <a:ext cx="0" cy="4320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8" name="Line 13"/>
          <p:cNvSpPr>
            <a:spLocks noChangeShapeType="1"/>
          </p:cNvSpPr>
          <p:nvPr/>
        </p:nvSpPr>
        <p:spPr bwMode="auto">
          <a:xfrm flipH="1" flipV="1">
            <a:off x="5076056" y="4581128"/>
            <a:ext cx="0" cy="4320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u="sng" dirty="0" smtClean="0">
                <a:ea typeface="標楷體" pitchFamily="65" charset="-120"/>
              </a:rPr>
              <a:t>現股當沖戶</a:t>
            </a:r>
            <a:r>
              <a:rPr lang="zh-TW" altLang="zh-TW" b="1" dirty="0" smtClean="0">
                <a:ea typeface="標楷體" pitchFamily="65" charset="-120"/>
              </a:rPr>
              <a:t>券差申報</a:t>
            </a:r>
            <a:r>
              <a:rPr lang="en-US" altLang="zh-TW" b="1" dirty="0" smtClean="0">
                <a:ea typeface="標楷體" pitchFamily="65" charset="-120"/>
              </a:rPr>
              <a:t>(BCE)</a:t>
            </a:r>
            <a:endParaRPr lang="zh-TW" altLang="en-US" dirty="0"/>
          </a:p>
        </p:txBody>
      </p:sp>
      <p:pic>
        <p:nvPicPr>
          <p:cNvPr id="12" name="Picture 3" descr="C:\Documents and Settings\1044\Local Settings\Temporary Internet Files\Content.IE5\B9TSSR6Z\MCj0434888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10001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 descr="C:\Documents and Settings\1044\Local Settings\Temporary Internet Files\Content.IE5\K52RCLYV\MCj043164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797152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文字方塊 16"/>
          <p:cNvSpPr txBox="1"/>
          <p:nvPr/>
        </p:nvSpPr>
        <p:spPr>
          <a:xfrm>
            <a:off x="6948264" y="2348880"/>
            <a:ext cx="1500187" cy="461665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集保公司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3491880" y="2348880"/>
            <a:ext cx="1728192" cy="461665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證券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商</a:t>
            </a:r>
            <a:r>
              <a:rPr lang="zh-TW" altLang="zh-TW" sz="2400" b="1" dirty="0" smtClean="0">
                <a:ea typeface="標楷體" pitchFamily="65" charset="-120"/>
              </a:rPr>
              <a:t>專戶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22" name="直線單箭頭接點 30"/>
          <p:cNvCxnSpPr>
            <a:cxnSpLocks noChangeShapeType="1"/>
          </p:cNvCxnSpPr>
          <p:nvPr/>
        </p:nvCxnSpPr>
        <p:spPr bwMode="auto">
          <a:xfrm>
            <a:off x="1835696" y="2348880"/>
            <a:ext cx="1656184" cy="1296144"/>
          </a:xfrm>
          <a:prstGeom prst="straightConnector1">
            <a:avLst/>
          </a:prstGeom>
          <a:noFill/>
          <a:ln w="25400" cap="sq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25" name="直線單箭頭接點 37"/>
          <p:cNvCxnSpPr>
            <a:cxnSpLocks noChangeShapeType="1"/>
          </p:cNvCxnSpPr>
          <p:nvPr/>
        </p:nvCxnSpPr>
        <p:spPr bwMode="auto">
          <a:xfrm>
            <a:off x="5076056" y="3501008"/>
            <a:ext cx="1440160" cy="0"/>
          </a:xfrm>
          <a:prstGeom prst="straightConnector1">
            <a:avLst/>
          </a:prstGeom>
          <a:noFill/>
          <a:ln w="25400" cap="sq" algn="ctr">
            <a:solidFill>
              <a:srgbClr val="0000FF"/>
            </a:solidFill>
            <a:round/>
            <a:headEnd/>
            <a:tailEnd type="arrow" w="med" len="med"/>
          </a:ln>
        </p:spPr>
      </p:cxnSp>
      <p:pic>
        <p:nvPicPr>
          <p:cNvPr id="28" name="Picture 5" descr="C:\Documents and Settings\1044\Local Settings\Temporary Internet Files\Content.IE5\K52RCLYV\MCj0433944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3284984"/>
            <a:ext cx="135731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2" name="直線單箭頭接點 34"/>
          <p:cNvCxnSpPr>
            <a:cxnSpLocks noChangeShapeType="1"/>
          </p:cNvCxnSpPr>
          <p:nvPr/>
        </p:nvCxnSpPr>
        <p:spPr bwMode="auto">
          <a:xfrm flipH="1">
            <a:off x="5076056" y="3789040"/>
            <a:ext cx="1440160" cy="0"/>
          </a:xfrm>
          <a:prstGeom prst="straightConnector1">
            <a:avLst/>
          </a:prstGeom>
          <a:noFill/>
          <a:ln w="25400" cap="sq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3" name="直線單箭頭接點 30"/>
          <p:cNvCxnSpPr>
            <a:cxnSpLocks noChangeShapeType="1"/>
          </p:cNvCxnSpPr>
          <p:nvPr/>
        </p:nvCxnSpPr>
        <p:spPr bwMode="auto">
          <a:xfrm flipH="1">
            <a:off x="1835696" y="4365104"/>
            <a:ext cx="1728192" cy="1008112"/>
          </a:xfrm>
          <a:prstGeom prst="straightConnector1">
            <a:avLst/>
          </a:prstGeom>
          <a:noFill/>
          <a:ln w="25400" cap="sq" algn="ctr">
            <a:solidFill>
              <a:srgbClr val="C00000"/>
            </a:solidFill>
            <a:round/>
            <a:headEnd/>
            <a:tailEnd type="arrow" w="med" len="med"/>
          </a:ln>
        </p:spPr>
      </p:cxnSp>
      <p:cxnSp>
        <p:nvCxnSpPr>
          <p:cNvPr id="52" name="直線單箭頭接點 37"/>
          <p:cNvCxnSpPr>
            <a:cxnSpLocks noChangeShapeType="1"/>
          </p:cNvCxnSpPr>
          <p:nvPr/>
        </p:nvCxnSpPr>
        <p:spPr bwMode="auto">
          <a:xfrm>
            <a:off x="5148064" y="4149080"/>
            <a:ext cx="1440160" cy="0"/>
          </a:xfrm>
          <a:prstGeom prst="straightConnector1">
            <a:avLst/>
          </a:prstGeom>
          <a:noFill/>
          <a:ln w="25400" cap="sq" algn="ctr">
            <a:solidFill>
              <a:srgbClr val="C00000"/>
            </a:solidFill>
            <a:round/>
            <a:headEnd/>
            <a:tailEnd type="arrow" w="med" len="med"/>
          </a:ln>
        </p:spPr>
      </p:cxnSp>
      <p:cxnSp>
        <p:nvCxnSpPr>
          <p:cNvPr id="53" name="直線單箭頭接點 34"/>
          <p:cNvCxnSpPr>
            <a:cxnSpLocks noChangeShapeType="1"/>
          </p:cNvCxnSpPr>
          <p:nvPr/>
        </p:nvCxnSpPr>
        <p:spPr bwMode="auto">
          <a:xfrm flipH="1">
            <a:off x="5076056" y="4365104"/>
            <a:ext cx="1512168" cy="0"/>
          </a:xfrm>
          <a:prstGeom prst="straightConnector1">
            <a:avLst/>
          </a:prstGeom>
          <a:noFill/>
          <a:ln w="25400" cap="sq" algn="ctr">
            <a:solidFill>
              <a:srgbClr val="C00000"/>
            </a:solidFill>
            <a:round/>
            <a:headEnd/>
            <a:tailEnd type="arrow" w="med" len="med"/>
          </a:ln>
        </p:spPr>
      </p:cxnSp>
      <p:sp>
        <p:nvSpPr>
          <p:cNvPr id="54" name="文字方塊 17"/>
          <p:cNvSpPr txBox="1">
            <a:spLocks noChangeArrowheads="1"/>
          </p:cNvSpPr>
          <p:nvPr/>
        </p:nvSpPr>
        <p:spPr bwMode="auto">
          <a:xfrm>
            <a:off x="3707904" y="2852936"/>
            <a:ext cx="12961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20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借券方</a:t>
            </a:r>
            <a:endParaRPr lang="zh-TW" altLang="en-US" sz="2000" b="1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5" name="文字方塊 17"/>
          <p:cNvSpPr txBox="1">
            <a:spLocks noChangeArrowheads="1"/>
          </p:cNvSpPr>
          <p:nvPr/>
        </p:nvSpPr>
        <p:spPr bwMode="auto">
          <a:xfrm>
            <a:off x="3779912" y="4653136"/>
            <a:ext cx="12961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2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出借方</a:t>
            </a:r>
            <a:endParaRPr lang="zh-TW" altLang="en-US" sz="20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7" name="文字方塊 17"/>
          <p:cNvSpPr txBox="1">
            <a:spLocks noChangeArrowheads="1"/>
          </p:cNvSpPr>
          <p:nvPr/>
        </p:nvSpPr>
        <p:spPr bwMode="auto">
          <a:xfrm>
            <a:off x="539552" y="5877272"/>
            <a:ext cx="172819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2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借券方</a:t>
            </a:r>
            <a:endParaRPr lang="en-US" altLang="zh-TW" sz="20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投資人 </a:t>
            </a: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2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8" name="文字方塊 17"/>
          <p:cNvSpPr txBox="1">
            <a:spLocks noChangeArrowheads="1"/>
          </p:cNvSpPr>
          <p:nvPr/>
        </p:nvSpPr>
        <p:spPr bwMode="auto">
          <a:xfrm>
            <a:off x="467544" y="2708920"/>
            <a:ext cx="172819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2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出借方</a:t>
            </a:r>
            <a:endParaRPr lang="en-US" altLang="zh-TW" sz="20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投資人 </a:t>
            </a: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2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1" name="投影片編號版面配置區 2"/>
          <p:cNvSpPr txBox="1">
            <a:spLocks/>
          </p:cNvSpPr>
          <p:nvPr/>
        </p:nvSpPr>
        <p:spPr>
          <a:xfrm>
            <a:off x="8316416" y="6381328"/>
            <a:ext cx="62143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23</a:t>
            </a:r>
            <a:endParaRPr kumimoji="0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4" name="Picture 2" descr="C:\Documents and Settings\1044\Local Settings\Temporary Internet Files\Content.IE5\Q4GIE7WM\MCBL00563_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3068960"/>
            <a:ext cx="187662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橢圓 68"/>
          <p:cNvSpPr/>
          <p:nvPr/>
        </p:nvSpPr>
        <p:spPr>
          <a:xfrm>
            <a:off x="7164288" y="2492896"/>
            <a:ext cx="1872208" cy="2952328"/>
          </a:xfrm>
          <a:prstGeom prst="ellipse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u="sng" dirty="0" smtClean="0"/>
              <a:t>現股當沖</a:t>
            </a:r>
            <a:r>
              <a:rPr lang="zh-TW" altLang="en-US" b="1" u="sng" dirty="0" smtClean="0"/>
              <a:t>專</a:t>
            </a:r>
            <a:r>
              <a:rPr lang="zh-TW" altLang="zh-TW" b="1" u="sng" dirty="0" smtClean="0"/>
              <a:t>戶</a:t>
            </a:r>
            <a:r>
              <a:rPr lang="zh-TW" altLang="zh-TW" b="1" dirty="0" smtClean="0"/>
              <a:t>券差申報</a:t>
            </a:r>
            <a:r>
              <a:rPr lang="en-US" altLang="zh-TW" b="1" dirty="0" smtClean="0"/>
              <a:t>(BCF)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  <a:latin typeface="+mn-lt"/>
                <a:ea typeface="+mn-ea"/>
              </a:rPr>
              <a:t>24</a:t>
            </a:r>
            <a:endParaRPr lang="zh-TW" altLang="en-US" sz="1800" b="1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0" name="Picture 5" descr="C:\Documents and Settings\1044\Local Settings\Temporary Internet Files\Content.IE5\K52RCLYV\MCj0433944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708920"/>
            <a:ext cx="135731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C:\Documents and Settings\1044\Local Settings\Temporary Internet Files\Content.IE5\K52RCLYV\MCj0433944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36912"/>
            <a:ext cx="135731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799977" rev="0"/>
            </a:camera>
            <a:lightRig rig="threePt" dir="t"/>
          </a:scene3d>
        </p:spPr>
      </p:pic>
      <p:sp>
        <p:nvSpPr>
          <p:cNvPr id="12" name="文字方塊 11"/>
          <p:cNvSpPr txBox="1"/>
          <p:nvPr/>
        </p:nvSpPr>
        <p:spPr>
          <a:xfrm>
            <a:off x="4860032" y="1916832"/>
            <a:ext cx="2016224" cy="461665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B 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證券商專戶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395536" y="1916832"/>
            <a:ext cx="2016224" cy="461665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A 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證券商專戶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7" name="Picture 2" descr="C:\Documents and Settings\1044\Local Settings\Temporary Internet Files\Content.IE5\Q4GIE7WM\MCBL00563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509120"/>
            <a:ext cx="252028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文字方塊 17"/>
          <p:cNvSpPr txBox="1"/>
          <p:nvPr/>
        </p:nvSpPr>
        <p:spPr>
          <a:xfrm>
            <a:off x="1403648" y="5949280"/>
            <a:ext cx="1500187" cy="461665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集保公司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" name="文字方塊 17"/>
          <p:cNvSpPr txBox="1">
            <a:spLocks noChangeArrowheads="1"/>
          </p:cNvSpPr>
          <p:nvPr/>
        </p:nvSpPr>
        <p:spPr bwMode="auto">
          <a:xfrm>
            <a:off x="611560" y="2348880"/>
            <a:ext cx="12241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2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出借方</a:t>
            </a:r>
            <a:endParaRPr lang="zh-TW" altLang="en-US" sz="2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1" name="文字方塊 17"/>
          <p:cNvSpPr txBox="1">
            <a:spLocks noChangeArrowheads="1"/>
          </p:cNvSpPr>
          <p:nvPr/>
        </p:nvSpPr>
        <p:spPr bwMode="auto">
          <a:xfrm>
            <a:off x="5292080" y="2420888"/>
            <a:ext cx="12961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20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借券方</a:t>
            </a:r>
            <a:endParaRPr lang="zh-TW" altLang="en-US" sz="2000" b="1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24" name="直線單箭頭接點 37"/>
          <p:cNvCxnSpPr>
            <a:cxnSpLocks noChangeShapeType="1"/>
          </p:cNvCxnSpPr>
          <p:nvPr/>
        </p:nvCxnSpPr>
        <p:spPr bwMode="auto">
          <a:xfrm>
            <a:off x="3635896" y="3645024"/>
            <a:ext cx="0" cy="864096"/>
          </a:xfrm>
          <a:prstGeom prst="straightConnector1">
            <a:avLst/>
          </a:prstGeom>
          <a:noFill/>
          <a:ln w="25400" cap="sq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26" name="直線單箭頭接點 37"/>
          <p:cNvCxnSpPr>
            <a:cxnSpLocks noChangeShapeType="1"/>
          </p:cNvCxnSpPr>
          <p:nvPr/>
        </p:nvCxnSpPr>
        <p:spPr bwMode="auto">
          <a:xfrm flipH="1" flipV="1">
            <a:off x="1475656" y="4005064"/>
            <a:ext cx="864096" cy="1080120"/>
          </a:xfrm>
          <a:prstGeom prst="straightConnector1">
            <a:avLst/>
          </a:prstGeom>
          <a:noFill/>
          <a:ln w="25400" cap="sq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27" name="直線單箭頭接點 34"/>
          <p:cNvCxnSpPr>
            <a:cxnSpLocks noChangeShapeType="1"/>
          </p:cNvCxnSpPr>
          <p:nvPr/>
        </p:nvCxnSpPr>
        <p:spPr bwMode="auto">
          <a:xfrm flipV="1">
            <a:off x="4716016" y="4005064"/>
            <a:ext cx="1080120" cy="1152128"/>
          </a:xfrm>
          <a:prstGeom prst="straightConnector1">
            <a:avLst/>
          </a:prstGeom>
          <a:noFill/>
          <a:ln w="25400" cap="sq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28" name="直線單箭頭接點 30"/>
          <p:cNvCxnSpPr>
            <a:cxnSpLocks noChangeShapeType="1"/>
          </p:cNvCxnSpPr>
          <p:nvPr/>
        </p:nvCxnSpPr>
        <p:spPr bwMode="auto">
          <a:xfrm flipV="1">
            <a:off x="1835696" y="2780928"/>
            <a:ext cx="936104" cy="504056"/>
          </a:xfrm>
          <a:prstGeom prst="straightConnector1">
            <a:avLst/>
          </a:prstGeom>
          <a:noFill/>
          <a:ln w="25400" cap="sq" algn="ctr">
            <a:solidFill>
              <a:srgbClr val="C00000"/>
            </a:solidFill>
            <a:round/>
            <a:headEnd/>
            <a:tailEnd type="arrow" w="med" len="med"/>
          </a:ln>
        </p:spPr>
      </p:cxnSp>
      <p:pic>
        <p:nvPicPr>
          <p:cNvPr id="32" name="Picture 4" descr="C:\Documents and Settings\1044\Local Settings\Temporary Internet Files\Content.IE5\K52RCLYV\MCj0431640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2780928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3" name="直線單箭頭接點 30"/>
          <p:cNvCxnSpPr>
            <a:cxnSpLocks noChangeShapeType="1"/>
          </p:cNvCxnSpPr>
          <p:nvPr/>
        </p:nvCxnSpPr>
        <p:spPr bwMode="auto">
          <a:xfrm>
            <a:off x="6660232" y="3501008"/>
            <a:ext cx="936104" cy="1140"/>
          </a:xfrm>
          <a:prstGeom prst="straightConnector1">
            <a:avLst/>
          </a:prstGeom>
          <a:noFill/>
          <a:ln w="25400" cap="sq" algn="ctr">
            <a:solidFill>
              <a:srgbClr val="9900FF"/>
            </a:solidFill>
            <a:prstDash val="dashDot"/>
            <a:round/>
            <a:headEnd/>
            <a:tailEnd type="arrow" w="med" len="med"/>
          </a:ln>
        </p:spPr>
      </p:cxnSp>
      <p:sp>
        <p:nvSpPr>
          <p:cNvPr id="37" name="文字方塊 17"/>
          <p:cNvSpPr txBox="1">
            <a:spLocks noChangeArrowheads="1"/>
          </p:cNvSpPr>
          <p:nvPr/>
        </p:nvSpPr>
        <p:spPr bwMode="auto">
          <a:xfrm>
            <a:off x="7308304" y="3933056"/>
            <a:ext cx="1440160" cy="1092607"/>
          </a:xfrm>
          <a:prstGeom prst="rect">
            <a:avLst/>
          </a:prstGeom>
          <a:noFill/>
          <a:ln w="9525">
            <a:noFill/>
            <a:prstDash val="lgDash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2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借券方</a:t>
            </a:r>
            <a:endParaRPr lang="en-US" altLang="zh-TW" sz="2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投資人 </a:t>
            </a: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B</a:t>
            </a:r>
          </a:p>
          <a:p>
            <a:pPr algn="ctr"/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(BCE)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作業</a:t>
            </a:r>
            <a:endParaRPr lang="zh-TW" altLang="en-US" sz="2000" b="1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8" name="直線單箭頭接點 30"/>
          <p:cNvCxnSpPr>
            <a:cxnSpLocks noChangeShapeType="1"/>
          </p:cNvCxnSpPr>
          <p:nvPr/>
        </p:nvCxnSpPr>
        <p:spPr bwMode="auto">
          <a:xfrm flipH="1" flipV="1">
            <a:off x="4427984" y="2924944"/>
            <a:ext cx="864096" cy="576064"/>
          </a:xfrm>
          <a:prstGeom prst="straightConnector1">
            <a:avLst/>
          </a:prstGeom>
          <a:noFill/>
          <a:ln w="25400" cap="sq" algn="ctr">
            <a:solidFill>
              <a:srgbClr val="C00000"/>
            </a:solidFill>
            <a:round/>
            <a:headEnd/>
            <a:tailEnd type="arrow" w="med" len="med"/>
          </a:ln>
        </p:spPr>
      </p:cxnSp>
      <p:pic>
        <p:nvPicPr>
          <p:cNvPr id="71" name="Picture 4" descr="C:\Program Files\Microsoft Office\MEDIA\CAGCAT10\j0205462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1844824"/>
            <a:ext cx="158417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" name="文字方塊 77"/>
          <p:cNvSpPr txBox="1"/>
          <p:nvPr/>
        </p:nvSpPr>
        <p:spPr>
          <a:xfrm>
            <a:off x="3059832" y="1484784"/>
            <a:ext cx="1008111" cy="369332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交易所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85" name="直線單箭頭接點 30"/>
          <p:cNvCxnSpPr>
            <a:cxnSpLocks noChangeShapeType="1"/>
          </p:cNvCxnSpPr>
          <p:nvPr/>
        </p:nvCxnSpPr>
        <p:spPr bwMode="auto">
          <a:xfrm flipH="1">
            <a:off x="1835696" y="2924944"/>
            <a:ext cx="936104" cy="504056"/>
          </a:xfrm>
          <a:prstGeom prst="straightConnector1">
            <a:avLst/>
          </a:prstGeom>
          <a:noFill/>
          <a:ln w="25400" cap="sq" algn="ctr">
            <a:solidFill>
              <a:srgbClr val="C00000"/>
            </a:solidFill>
            <a:round/>
            <a:headEnd/>
            <a:tailEnd type="arrow" w="med" len="med"/>
          </a:ln>
        </p:spPr>
      </p:cxnSp>
      <p:cxnSp>
        <p:nvCxnSpPr>
          <p:cNvPr id="90" name="直線單箭頭接點 30"/>
          <p:cNvCxnSpPr>
            <a:cxnSpLocks noChangeShapeType="1"/>
          </p:cNvCxnSpPr>
          <p:nvPr/>
        </p:nvCxnSpPr>
        <p:spPr bwMode="auto">
          <a:xfrm>
            <a:off x="4427984" y="3068960"/>
            <a:ext cx="864096" cy="576064"/>
          </a:xfrm>
          <a:prstGeom prst="straightConnector1">
            <a:avLst/>
          </a:prstGeom>
          <a:noFill/>
          <a:ln w="25400" cap="sq" algn="ctr">
            <a:solidFill>
              <a:srgbClr val="C00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3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當沖券差</a:t>
            </a:r>
            <a:r>
              <a:rPr lang="zh-TW" altLang="en-US" b="1" dirty="0" smtClean="0"/>
              <a:t>實務作業範例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25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矩形 8"/>
          <p:cNvSpPr>
            <a:spLocks noChangeArrowheads="1"/>
          </p:cNvSpPr>
          <p:nvPr/>
        </p:nvSpPr>
        <p:spPr bwMode="auto">
          <a:xfrm>
            <a:off x="428596" y="1428736"/>
            <a:ext cx="77153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1600" b="1" dirty="0" smtClean="0"/>
              <a:t>(1)</a:t>
            </a:r>
            <a:r>
              <a:rPr lang="zh-TW" altLang="zh-TW" sz="1600" b="1" dirty="0" smtClean="0">
                <a:latin typeface="標楷體" pitchFamily="65" charset="-120"/>
                <a:ea typeface="標楷體" pitchFamily="65" charset="-120"/>
              </a:rPr>
              <a:t>券差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平台取借可應付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T+2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日交割，強制回補足量：</a:t>
            </a:r>
            <a:endParaRPr lang="zh-TW" altLang="en-US" sz="1600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42479424"/>
              </p:ext>
            </p:extLst>
          </p:nvPr>
        </p:nvGraphicFramePr>
        <p:xfrm>
          <a:off x="428596" y="1857364"/>
          <a:ext cx="8408640" cy="3582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1440"/>
                <a:gridCol w="1401440"/>
                <a:gridCol w="1401440"/>
                <a:gridCol w="1401440"/>
                <a:gridCol w="1561980"/>
                <a:gridCol w="1240900"/>
              </a:tblGrid>
              <a:tr h="597082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T</a:t>
                      </a:r>
                      <a:r>
                        <a:rPr lang="zh-TW" altLang="en-US" sz="2400" dirty="0" smtClean="0"/>
                        <a:t>日</a:t>
                      </a:r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T+1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T+2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T+3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T+4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證券商</a:t>
                      </a:r>
                      <a:endParaRPr lang="zh-TW" alt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券差</a:t>
                      </a:r>
                      <a:r>
                        <a:rPr lang="en-US" altLang="zh-TW" b="1" dirty="0" smtClean="0"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回補</a:t>
                      </a:r>
                      <a:r>
                        <a:rPr lang="en-US" altLang="zh-TW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券差</a:t>
                      </a: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平台</a:t>
                      </a:r>
                      <a:endParaRPr lang="zh-TW" altLang="en-US" sz="1800" b="1" kern="100" dirty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取借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還平台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100</a:t>
                      </a: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證金</a:t>
                      </a:r>
                      <a:endParaRPr lang="zh-TW" altLang="en-US" sz="1800" kern="100" dirty="0" smtClean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集保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rgbClr val="00800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交易所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交割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1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當沖券差</a:t>
            </a:r>
            <a:r>
              <a:rPr lang="zh-TW" altLang="en-US" b="1" dirty="0" smtClean="0"/>
              <a:t>實務作業範例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26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矩形 8"/>
          <p:cNvSpPr>
            <a:spLocks noChangeArrowheads="1"/>
          </p:cNvSpPr>
          <p:nvPr/>
        </p:nvSpPr>
        <p:spPr bwMode="auto">
          <a:xfrm>
            <a:off x="428596" y="1428736"/>
            <a:ext cx="77153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1600" b="1" dirty="0" smtClean="0"/>
              <a:t>(2)</a:t>
            </a:r>
            <a:r>
              <a:rPr lang="zh-TW" altLang="zh-TW" sz="1600" b="1" dirty="0" smtClean="0">
                <a:latin typeface="標楷體" pitchFamily="65" charset="-120"/>
                <a:ea typeface="標楷體" pitchFamily="65" charset="-120"/>
              </a:rPr>
              <a:t>券差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平台取借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標議借可應付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T+2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日交割，強制回補足量：</a:t>
            </a:r>
            <a:endParaRPr lang="zh-TW" altLang="en-US" sz="1600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42479424"/>
              </p:ext>
            </p:extLst>
          </p:nvPr>
        </p:nvGraphicFramePr>
        <p:xfrm>
          <a:off x="428596" y="1857364"/>
          <a:ext cx="8408640" cy="3582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1440"/>
                <a:gridCol w="1401440"/>
                <a:gridCol w="1401440"/>
                <a:gridCol w="1401440"/>
                <a:gridCol w="1401440"/>
                <a:gridCol w="1401440"/>
              </a:tblGrid>
              <a:tr h="597082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T</a:t>
                      </a:r>
                      <a:r>
                        <a:rPr lang="zh-TW" altLang="en-US" sz="2400" dirty="0" smtClean="0"/>
                        <a:t>日</a:t>
                      </a:r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T+1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T+2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T+3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T+4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證券商</a:t>
                      </a:r>
                      <a:endParaRPr lang="zh-TW" alt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券差</a:t>
                      </a:r>
                      <a:r>
                        <a:rPr lang="en-US" altLang="zh-TW" b="1" dirty="0" smtClean="0"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回補</a:t>
                      </a:r>
                      <a:r>
                        <a:rPr lang="en-US" altLang="zh-TW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券差</a:t>
                      </a: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平台</a:t>
                      </a:r>
                      <a:endParaRPr lang="zh-TW" altLang="en-US" sz="1800" b="1" kern="100" dirty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取借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還平台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70</a:t>
                      </a: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證金</a:t>
                      </a:r>
                      <a:endParaRPr lang="zh-TW" altLang="en-US" sz="1800" kern="100" dirty="0" smtClean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標借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還標借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30</a:t>
                      </a: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集保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rgbClr val="00800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0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交易所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交割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1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當沖券差</a:t>
            </a:r>
            <a:r>
              <a:rPr lang="zh-TW" altLang="en-US" b="1" dirty="0" smtClean="0"/>
              <a:t>實務作業範例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續</a:t>
            </a:r>
            <a:r>
              <a:rPr lang="en-US" altLang="zh-TW" b="1" dirty="0" smtClean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27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矩形 8"/>
          <p:cNvSpPr>
            <a:spLocks noChangeArrowheads="1"/>
          </p:cNvSpPr>
          <p:nvPr/>
        </p:nvSpPr>
        <p:spPr bwMode="auto">
          <a:xfrm>
            <a:off x="428596" y="1428736"/>
            <a:ext cx="82868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1600" b="1" dirty="0" smtClean="0"/>
              <a:t>(3)</a:t>
            </a:r>
            <a:r>
              <a:rPr lang="zh-TW" altLang="zh-TW" sz="1600" b="1" dirty="0" smtClean="0">
                <a:latin typeface="標楷體" pitchFamily="65" charset="-120"/>
                <a:ea typeface="標楷體" pitchFamily="65" charset="-120"/>
              </a:rPr>
              <a:t>券差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平台取借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標議借不足、但強制回補足量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zh-TW" altLang="en-US" sz="1600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76865316"/>
              </p:ext>
            </p:extLst>
          </p:nvPr>
        </p:nvGraphicFramePr>
        <p:xfrm>
          <a:off x="428596" y="1857364"/>
          <a:ext cx="824639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795"/>
                <a:gridCol w="1218409"/>
                <a:gridCol w="1296144"/>
                <a:gridCol w="1584176"/>
                <a:gridCol w="1800200"/>
                <a:gridCol w="1222674"/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T</a:t>
                      </a:r>
                      <a:r>
                        <a:rPr lang="zh-TW" altLang="en-US" sz="2400" dirty="0" smtClean="0"/>
                        <a:t>日</a:t>
                      </a:r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T+1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T+2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T+3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T+4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證券商</a:t>
                      </a:r>
                      <a:endParaRPr lang="zh-TW" alt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券差</a:t>
                      </a:r>
                      <a:r>
                        <a:rPr lang="en-US" altLang="zh-TW" b="1" dirty="0" smtClean="0"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回補</a:t>
                      </a:r>
                      <a:r>
                        <a:rPr lang="en-US" altLang="zh-TW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券差</a:t>
                      </a:r>
                      <a:endParaRPr lang="en-US" altLang="zh-TW" sz="1800" b="1" kern="100" dirty="0" smtClean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平台</a:t>
                      </a:r>
                      <a:endParaRPr lang="zh-TW" altLang="en-US" sz="1800" b="1" kern="100" dirty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取借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還平台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70</a:t>
                      </a: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證金</a:t>
                      </a:r>
                      <a:endParaRPr lang="zh-TW" altLang="en-US" sz="1800" kern="100" dirty="0" smtClean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標借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還標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借</a:t>
                      </a:r>
                      <a:r>
                        <a:rPr lang="en-US" altLang="zh-TW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20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集保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主動借券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還主動借券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10</a:t>
                      </a: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交易所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交割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1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當沖券差</a:t>
            </a:r>
            <a:r>
              <a:rPr lang="zh-TW" altLang="en-US" b="1" dirty="0" smtClean="0"/>
              <a:t>實務作業範例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續</a:t>
            </a:r>
            <a:r>
              <a:rPr lang="en-US" altLang="zh-TW" b="1" dirty="0" smtClean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28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矩形 8"/>
          <p:cNvSpPr>
            <a:spLocks noChangeArrowheads="1"/>
          </p:cNvSpPr>
          <p:nvPr/>
        </p:nvSpPr>
        <p:spPr bwMode="auto">
          <a:xfrm>
            <a:off x="428596" y="1428736"/>
            <a:ext cx="82868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1600" b="1" dirty="0" smtClean="0"/>
              <a:t>(4)</a:t>
            </a:r>
            <a:r>
              <a:rPr lang="zh-TW" altLang="zh-TW" sz="1600" b="1" dirty="0" smtClean="0">
                <a:latin typeface="標楷體" pitchFamily="65" charset="-120"/>
                <a:ea typeface="標楷體" pitchFamily="65" charset="-120"/>
              </a:rPr>
              <a:t>券差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平台取借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標議借可應付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T+2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日交割，但強制回補數量不足：</a:t>
            </a:r>
            <a:endParaRPr lang="zh-TW" altLang="en-US" sz="1600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7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06900442"/>
              </p:ext>
            </p:extLst>
          </p:nvPr>
        </p:nvGraphicFramePr>
        <p:xfrm>
          <a:off x="428596" y="1857364"/>
          <a:ext cx="825118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198"/>
                <a:gridCol w="1375198"/>
                <a:gridCol w="1375198"/>
                <a:gridCol w="1375198"/>
                <a:gridCol w="1375198"/>
                <a:gridCol w="1375198"/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T</a:t>
                      </a:r>
                      <a:r>
                        <a:rPr lang="zh-TW" altLang="en-US" sz="2400" dirty="0" smtClean="0"/>
                        <a:t>日</a:t>
                      </a:r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T+1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T+2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T+3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T+4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證券商</a:t>
                      </a:r>
                      <a:endParaRPr lang="zh-TW" alt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券差</a:t>
                      </a:r>
                      <a:r>
                        <a:rPr lang="en-US" altLang="zh-TW" b="1" dirty="0" smtClean="0"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回補</a:t>
                      </a:r>
                      <a:r>
                        <a:rPr lang="en-US" altLang="zh-TW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40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續補 </a:t>
                      </a:r>
                      <a:r>
                        <a:rPr lang="en-US" altLang="zh-TW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60</a:t>
                      </a:r>
                      <a:r>
                        <a:rPr lang="zh-TW" altLang="en-US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券差</a:t>
                      </a:r>
                      <a:endParaRPr lang="en-US" altLang="zh-TW" sz="1800" b="1" kern="100" dirty="0" smtClean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平台</a:t>
                      </a:r>
                      <a:endParaRPr lang="zh-TW" altLang="en-US" sz="1800" b="1" kern="100" dirty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取借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還平台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10</a:t>
                      </a: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  <a:endParaRPr lang="zh-TW" altLang="en-US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還平台</a:t>
                      </a:r>
                      <a:r>
                        <a:rPr lang="en-US" altLang="zh-TW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60</a:t>
                      </a:r>
                      <a:r>
                        <a:rPr lang="zh-TW" altLang="en-US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證金</a:t>
                      </a:r>
                      <a:endParaRPr lang="zh-TW" altLang="en-US" sz="1800" kern="100" dirty="0" smtClean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標借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1" dirty="0" smtClean="0">
                        <a:solidFill>
                          <a:srgbClr val="008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還標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借</a:t>
                      </a:r>
                      <a:r>
                        <a:rPr lang="en-US" altLang="zh-TW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集保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rgbClr val="00800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交易所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交割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1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924417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8AB812C-46A6-404B-B86E-6C432D52DC92}" type="slidenum">
              <a:rPr lang="zh-TW" altLang="en-US" sz="1800" b="1" smtClean="0">
                <a:solidFill>
                  <a:schemeClr val="tx1"/>
                </a:solidFill>
              </a:rPr>
              <a:pPr algn="r">
                <a:defRPr/>
              </a:pPr>
              <a:t>2</a:t>
            </a:fld>
            <a:endParaRPr lang="zh-TW" alt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362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當沖券差</a:t>
            </a:r>
            <a:r>
              <a:rPr lang="zh-TW" altLang="en-US" b="1" dirty="0" smtClean="0"/>
              <a:t>實務作業範例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續</a:t>
            </a:r>
            <a:r>
              <a:rPr lang="en-US" altLang="zh-TW" b="1" dirty="0" smtClean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29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矩形 8"/>
          <p:cNvSpPr>
            <a:spLocks noChangeArrowheads="1"/>
          </p:cNvSpPr>
          <p:nvPr/>
        </p:nvSpPr>
        <p:spPr bwMode="auto">
          <a:xfrm>
            <a:off x="428596" y="1428736"/>
            <a:ext cx="82868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1600" b="1" dirty="0" smtClean="0"/>
              <a:t>(5)</a:t>
            </a:r>
            <a:r>
              <a:rPr lang="zh-TW" altLang="zh-TW" sz="1600" b="1" dirty="0">
                <a:latin typeface="標楷體" pitchFamily="65" charset="-120"/>
                <a:ea typeface="標楷體" pitchFamily="65" charset="-120"/>
              </a:rPr>
              <a:t>券差</a:t>
            </a:r>
            <a:r>
              <a:rPr lang="zh-TW" altLang="en-US" sz="1600" b="1" dirty="0">
                <a:latin typeface="標楷體" pitchFamily="65" charset="-120"/>
                <a:ea typeface="標楷體" pitchFamily="65" charset="-120"/>
              </a:rPr>
              <a:t>平台取借</a:t>
            </a:r>
            <a:r>
              <a:rPr lang="en-US" altLang="zh-TW" sz="1600" b="1" dirty="0"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1600" b="1" dirty="0">
                <a:latin typeface="標楷體" pitchFamily="65" charset="-120"/>
                <a:ea typeface="標楷體" pitchFamily="65" charset="-120"/>
              </a:rPr>
              <a:t>標議借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不足、強制回補不足、</a:t>
            </a:r>
            <a:r>
              <a:rPr lang="zh-TW" altLang="en-US" sz="1600" b="1" dirty="0">
                <a:latin typeface="標楷體" pitchFamily="65" charset="-120"/>
                <a:ea typeface="標楷體" pitchFamily="65" charset="-120"/>
              </a:rPr>
              <a:t>但回補數量可應付標議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借：</a:t>
            </a:r>
            <a:endParaRPr lang="zh-TW" altLang="en-US" sz="1600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50694722"/>
              </p:ext>
            </p:extLst>
          </p:nvPr>
        </p:nvGraphicFramePr>
        <p:xfrm>
          <a:off x="395536" y="1844824"/>
          <a:ext cx="8352926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646"/>
                <a:gridCol w="1239230"/>
                <a:gridCol w="1166334"/>
                <a:gridCol w="1603709"/>
                <a:gridCol w="1883841"/>
                <a:gridCol w="1512166"/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T</a:t>
                      </a:r>
                      <a:r>
                        <a:rPr lang="zh-TW" altLang="en-US" sz="2400" dirty="0" smtClean="0"/>
                        <a:t>日</a:t>
                      </a:r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T+1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T+2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T+3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T+4</a:t>
                      </a:r>
                      <a:r>
                        <a:rPr lang="zh-TW" altLang="en-US" sz="2400" dirty="0" smtClean="0"/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證券商</a:t>
                      </a:r>
                      <a:endParaRPr lang="zh-TW" alt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券差</a:t>
                      </a:r>
                      <a:r>
                        <a:rPr lang="en-US" altLang="zh-TW" b="1" dirty="0" smtClean="0"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回補</a:t>
                      </a:r>
                      <a:r>
                        <a:rPr lang="en-US" altLang="zh-TW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60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續補 </a:t>
                      </a:r>
                      <a:r>
                        <a:rPr lang="en-US" altLang="zh-TW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40</a:t>
                      </a:r>
                      <a:r>
                        <a:rPr lang="zh-TW" altLang="en-US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  <a:endParaRPr lang="zh-TW" altLang="en-US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券差</a:t>
                      </a:r>
                      <a:endParaRPr lang="en-US" altLang="zh-TW" sz="1800" b="1" kern="100" dirty="0" smtClean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平台</a:t>
                      </a:r>
                      <a:endParaRPr lang="zh-TW" altLang="en-US" sz="1800" b="1" kern="100" dirty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取借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還平台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10</a:t>
                      </a: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  <a:endParaRPr lang="en-US" altLang="zh-TW" sz="1800" b="1" kern="1200" dirty="0" smtClean="0">
                        <a:solidFill>
                          <a:srgbClr val="0000FF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還平台</a:t>
                      </a:r>
                      <a:r>
                        <a:rPr lang="en-US" altLang="zh-TW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40</a:t>
                      </a:r>
                      <a:r>
                        <a:rPr lang="zh-TW" altLang="en-US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證金</a:t>
                      </a:r>
                      <a:endParaRPr lang="zh-TW" altLang="en-US" sz="1800" kern="100" dirty="0" smtClean="0">
                        <a:solidFill>
                          <a:srgbClr val="00206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標借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還標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借</a:t>
                      </a:r>
                      <a:r>
                        <a:rPr lang="en-US" altLang="zh-TW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</a:t>
                      </a:r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集保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主動借券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還主動借券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20</a:t>
                      </a:r>
                      <a:r>
                        <a:rPr lang="zh-TW" altLang="en-US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 smtClean="0">
                          <a:solidFill>
                            <a:srgbClr val="00206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交易所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交割</a:t>
                      </a:r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張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1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u="sng" dirty="0" smtClean="0">
                <a:latin typeface="+mn-ea"/>
              </a:rPr>
              <a:t>大綱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30</a:t>
            </a:r>
            <a:endParaRPr lang="zh-TW" altLang="en-US" sz="1800" dirty="0"/>
          </a:p>
        </p:txBody>
      </p:sp>
      <p:sp>
        <p:nvSpPr>
          <p:cNvPr id="7" name="Right Arrow 4"/>
          <p:cNvSpPr/>
          <p:nvPr/>
        </p:nvSpPr>
        <p:spPr>
          <a:xfrm>
            <a:off x="755576" y="5013176"/>
            <a:ext cx="714380" cy="357190"/>
          </a:xfrm>
          <a:prstGeom prst="rightArrow">
            <a:avLst/>
          </a:prstGeom>
          <a:solidFill>
            <a:srgbClr val="CC0000"/>
          </a:solidFill>
          <a:ln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6271776"/>
              </p:ext>
            </p:extLst>
          </p:nvPr>
        </p:nvGraphicFramePr>
        <p:xfrm>
          <a:off x="1643042" y="1928802"/>
          <a:ext cx="6491334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en-US" b="1" dirty="0" smtClean="0"/>
              <a:t>重要作業時程說明</a:t>
            </a:r>
            <a:endParaRPr lang="zh-TW" altLang="en-US" dirty="0"/>
          </a:p>
        </p:txBody>
      </p:sp>
      <p:sp>
        <p:nvSpPr>
          <p:cNvPr id="3" name="AutoShape 32" descr="粉紅色面紙"/>
          <p:cNvSpPr>
            <a:spLocks noChangeArrowheads="1"/>
          </p:cNvSpPr>
          <p:nvPr/>
        </p:nvSpPr>
        <p:spPr bwMode="auto">
          <a:xfrm>
            <a:off x="827584" y="764704"/>
            <a:ext cx="8064896" cy="2511425"/>
          </a:xfrm>
          <a:prstGeom prst="rightArrow">
            <a:avLst>
              <a:gd name="adj1" fmla="val 30093"/>
              <a:gd name="adj2" fmla="val 29715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>
              <a:rot lat="20999970" lon="0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CC"/>
            </a:extrusionClr>
          </a:sp3d>
        </p:spPr>
        <p:txBody>
          <a:bodyPr wrap="none" anchor="ctr">
            <a:flatTx/>
          </a:bodyPr>
          <a:lstStyle/>
          <a:p>
            <a:pPr>
              <a:spcBef>
                <a:spcPct val="50000"/>
              </a:spcBef>
              <a:defRPr/>
            </a:pPr>
            <a:endParaRPr lang="en-US" altLang="zh-TW" b="1" dirty="0">
              <a:ea typeface="標楷體" pitchFamily="65" charset="-120"/>
            </a:endParaRPr>
          </a:p>
        </p:txBody>
      </p:sp>
      <p:sp>
        <p:nvSpPr>
          <p:cNvPr id="5" name="AutoShape 6" descr="粉紅色面紙"/>
          <p:cNvSpPr>
            <a:spLocks noChangeArrowheads="1"/>
          </p:cNvSpPr>
          <p:nvPr/>
        </p:nvSpPr>
        <p:spPr bwMode="auto">
          <a:xfrm>
            <a:off x="3779912" y="2420888"/>
            <a:ext cx="790575" cy="864096"/>
          </a:xfrm>
          <a:prstGeom prst="downArrow">
            <a:avLst>
              <a:gd name="adj1" fmla="val 50000"/>
              <a:gd name="adj2" fmla="val 26305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latin typeface="標楷體" charset="0"/>
              <a:ea typeface="標楷體" charset="0"/>
              <a:cs typeface="標楷體" charset="0"/>
            </a:endParaRPr>
          </a:p>
        </p:txBody>
      </p:sp>
      <p:sp>
        <p:nvSpPr>
          <p:cNvPr id="6" name="AutoShape 6" descr="粉紅色面紙"/>
          <p:cNvSpPr>
            <a:spLocks noChangeArrowheads="1"/>
          </p:cNvSpPr>
          <p:nvPr/>
        </p:nvSpPr>
        <p:spPr bwMode="auto">
          <a:xfrm>
            <a:off x="5364088" y="2420888"/>
            <a:ext cx="790575" cy="864096"/>
          </a:xfrm>
          <a:prstGeom prst="downArrow">
            <a:avLst>
              <a:gd name="adj1" fmla="val 50000"/>
              <a:gd name="adj2" fmla="val 26305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latin typeface="標楷體" charset="0"/>
              <a:ea typeface="標楷體" charset="0"/>
              <a:cs typeface="標楷體" charset="0"/>
            </a:endParaRPr>
          </a:p>
        </p:txBody>
      </p:sp>
      <p:sp>
        <p:nvSpPr>
          <p:cNvPr id="7" name="AutoShape 6" descr="粉紅色面紙"/>
          <p:cNvSpPr>
            <a:spLocks noChangeArrowheads="1"/>
          </p:cNvSpPr>
          <p:nvPr/>
        </p:nvSpPr>
        <p:spPr bwMode="auto">
          <a:xfrm>
            <a:off x="6876256" y="2420888"/>
            <a:ext cx="790575" cy="831850"/>
          </a:xfrm>
          <a:prstGeom prst="downArrow">
            <a:avLst>
              <a:gd name="adj1" fmla="val 50000"/>
              <a:gd name="adj2" fmla="val 26305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latin typeface="標楷體" charset="0"/>
              <a:ea typeface="標楷體" charset="0"/>
              <a:cs typeface="標楷體" charset="0"/>
            </a:endParaRPr>
          </a:p>
        </p:txBody>
      </p:sp>
      <p:sp>
        <p:nvSpPr>
          <p:cNvPr id="8" name="AutoShape 6" descr="粉紅色面紙"/>
          <p:cNvSpPr>
            <a:spLocks noChangeArrowheads="1"/>
          </p:cNvSpPr>
          <p:nvPr/>
        </p:nvSpPr>
        <p:spPr bwMode="auto">
          <a:xfrm>
            <a:off x="1835696" y="2420888"/>
            <a:ext cx="790575" cy="864096"/>
          </a:xfrm>
          <a:prstGeom prst="downArrow">
            <a:avLst>
              <a:gd name="adj1" fmla="val 50000"/>
              <a:gd name="adj2" fmla="val 26305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latin typeface="標楷體" charset="0"/>
              <a:ea typeface="標楷體" charset="0"/>
              <a:cs typeface="標楷體" charset="0"/>
            </a:endParaRPr>
          </a:p>
        </p:txBody>
      </p:sp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6516216" y="1988840"/>
            <a:ext cx="165618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TW" sz="2200" b="1" dirty="0" smtClean="0">
                <a:solidFill>
                  <a:srgbClr val="FF0000"/>
                </a:solidFill>
                <a:latin typeface="+mn-lt"/>
                <a:ea typeface="標楷體" pitchFamily="65" charset="-120"/>
                <a:cs typeface="+mn-cs"/>
              </a:rPr>
              <a:t>2014/06/30</a:t>
            </a:r>
            <a:endParaRPr lang="en-US" altLang="zh-TW" sz="2200" b="1" dirty="0">
              <a:solidFill>
                <a:srgbClr val="FF0000"/>
              </a:solidFill>
              <a:latin typeface="+mn-lt"/>
              <a:ea typeface="標楷體" pitchFamily="65" charset="-120"/>
              <a:cs typeface="+mn-cs"/>
            </a:endParaRPr>
          </a:p>
        </p:txBody>
      </p:sp>
      <p:sp>
        <p:nvSpPr>
          <p:cNvPr id="10" name="Text Box 39"/>
          <p:cNvSpPr txBox="1">
            <a:spLocks noChangeArrowheads="1"/>
          </p:cNvSpPr>
          <p:nvPr/>
        </p:nvSpPr>
        <p:spPr bwMode="auto">
          <a:xfrm>
            <a:off x="7020272" y="3284984"/>
            <a:ext cx="504056" cy="1569660"/>
          </a:xfrm>
          <a:prstGeom prst="rect">
            <a:avLst/>
          </a:prstGeom>
          <a:solidFill>
            <a:srgbClr val="FFFF99">
              <a:alpha val="78038"/>
            </a:srgbClr>
          </a:solidFill>
          <a:ln>
            <a:solidFill>
              <a:srgbClr val="0000FF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eaLnBrk="1">
              <a:spcBef>
                <a:spcPct val="50000"/>
              </a:spcBef>
            </a:pPr>
            <a:r>
              <a:rPr lang="zh-TW" altLang="en-US" sz="2400" b="1" dirty="0" smtClean="0">
                <a:solidFill>
                  <a:srgbClr val="FF0000"/>
                </a:solidFill>
                <a:latin typeface="標楷體" charset="0"/>
                <a:ea typeface="標楷體" charset="0"/>
                <a:cs typeface="標楷體" charset="0"/>
              </a:rPr>
              <a:t>正式上線</a:t>
            </a:r>
            <a:endParaRPr lang="en-US" altLang="zh-TW" sz="2400" b="1" dirty="0" smtClean="0">
              <a:solidFill>
                <a:srgbClr val="FF0000"/>
              </a:solidFill>
              <a:latin typeface="標楷體" charset="0"/>
              <a:ea typeface="標楷體" charset="0"/>
              <a:cs typeface="標楷體" charset="0"/>
            </a:endParaRPr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4932040" y="1988840"/>
            <a:ext cx="165618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TW" sz="2200" b="1" dirty="0" smtClean="0">
                <a:latin typeface="+mn-lt"/>
                <a:ea typeface="標楷體" pitchFamily="65" charset="-120"/>
                <a:cs typeface="+mn-cs"/>
              </a:rPr>
              <a:t>2014/06/29</a:t>
            </a:r>
            <a:endParaRPr lang="en-US" altLang="zh-TW" sz="2200" b="1" dirty="0">
              <a:latin typeface="+mn-lt"/>
              <a:ea typeface="標楷體" pitchFamily="65" charset="-120"/>
              <a:cs typeface="+mn-cs"/>
            </a:endParaRPr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3347864" y="1988840"/>
            <a:ext cx="165618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TW" sz="2200" b="1" dirty="0" smtClean="0">
                <a:latin typeface="+mn-lt"/>
                <a:ea typeface="標楷體" pitchFamily="65" charset="-120"/>
                <a:cs typeface="+mn-cs"/>
              </a:rPr>
              <a:t>2014/06/03</a:t>
            </a:r>
            <a:endParaRPr lang="en-US" altLang="zh-TW" sz="2200" b="1" dirty="0">
              <a:latin typeface="+mn-lt"/>
              <a:ea typeface="標楷體" pitchFamily="65" charset="-120"/>
              <a:cs typeface="+mn-cs"/>
            </a:endParaRPr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1403648" y="1988840"/>
            <a:ext cx="165618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TW" sz="2200" b="1" dirty="0" smtClean="0">
                <a:latin typeface="+mn-lt"/>
                <a:ea typeface="標楷體" pitchFamily="65" charset="-120"/>
                <a:cs typeface="+mn-cs"/>
              </a:rPr>
              <a:t>2014/05/19</a:t>
            </a:r>
            <a:endParaRPr lang="en-US" altLang="zh-TW" sz="2200" b="1" dirty="0">
              <a:latin typeface="+mn-lt"/>
              <a:ea typeface="標楷體" pitchFamily="65" charset="-120"/>
              <a:cs typeface="+mn-cs"/>
            </a:endParaRPr>
          </a:p>
        </p:txBody>
      </p:sp>
      <p:sp>
        <p:nvSpPr>
          <p:cNvPr id="17" name="Text Box 39"/>
          <p:cNvSpPr txBox="1">
            <a:spLocks noChangeArrowheads="1"/>
          </p:cNvSpPr>
          <p:nvPr/>
        </p:nvSpPr>
        <p:spPr bwMode="auto">
          <a:xfrm>
            <a:off x="1835696" y="3284984"/>
            <a:ext cx="864096" cy="2862322"/>
          </a:xfrm>
          <a:prstGeom prst="rect">
            <a:avLst/>
          </a:prstGeom>
          <a:solidFill>
            <a:srgbClr val="FFFF99">
              <a:alpha val="78038"/>
            </a:srgbClr>
          </a:solidFill>
          <a:ln>
            <a:solidFill>
              <a:srgbClr val="0000FF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eaLnBrk="1">
              <a:spcBef>
                <a:spcPct val="50000"/>
              </a:spcBef>
            </a:pPr>
            <a:r>
              <a:rPr lang="zh-TW" altLang="en-US" sz="2400" b="1" dirty="0" smtClean="0">
                <a:latin typeface="標楷體" charset="0"/>
                <a:ea typeface="標楷體" charset="0"/>
                <a:cs typeface="標楷體" charset="0"/>
              </a:rPr>
              <a:t>提供台北台中測試環境</a:t>
            </a:r>
            <a:r>
              <a:rPr lang="en-US" altLang="zh-TW" sz="2000" b="1" dirty="0" smtClean="0">
                <a:latin typeface="標楷體" charset="0"/>
                <a:ea typeface="標楷體" charset="0"/>
                <a:cs typeface="標楷體" charset="0"/>
              </a:rPr>
              <a:t>(T30)(T80)(BC8)</a:t>
            </a:r>
            <a:endParaRPr lang="zh-TW" altLang="en-US" sz="2000" b="1" dirty="0">
              <a:latin typeface="標楷體" charset="0"/>
              <a:ea typeface="標楷體" charset="0"/>
              <a:cs typeface="標楷體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3779912" y="3284984"/>
            <a:ext cx="864096" cy="2977738"/>
          </a:xfrm>
          <a:prstGeom prst="rect">
            <a:avLst/>
          </a:prstGeom>
          <a:solidFill>
            <a:srgbClr val="FFFF99">
              <a:alpha val="78038"/>
            </a:srgbClr>
          </a:solidFill>
          <a:ln>
            <a:solidFill>
              <a:srgbClr val="0000FF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eaLnBrk="1">
              <a:spcBef>
                <a:spcPct val="50000"/>
              </a:spcBef>
            </a:pPr>
            <a:r>
              <a:rPr lang="zh-TW" altLang="en-US" sz="2400" b="1" dirty="0" smtClean="0">
                <a:latin typeface="標楷體" charset="0"/>
                <a:ea typeface="標楷體" charset="0"/>
                <a:cs typeface="標楷體" charset="0"/>
              </a:rPr>
              <a:t>提供台北台中測試環境</a:t>
            </a:r>
            <a:endParaRPr lang="en-US" altLang="zh-TW" sz="2400" b="1" dirty="0" smtClean="0">
              <a:latin typeface="標楷體" charset="0"/>
              <a:ea typeface="標楷體" charset="0"/>
              <a:cs typeface="標楷體" charset="0"/>
            </a:endParaRPr>
          </a:p>
          <a:p>
            <a:pPr eaLnBrk="1">
              <a:lnSpc>
                <a:spcPts val="1500"/>
              </a:lnSpc>
              <a:spcBef>
                <a:spcPct val="50000"/>
              </a:spcBef>
            </a:pPr>
            <a:r>
              <a:rPr lang="en-US" altLang="zh-TW" sz="2000" b="1" dirty="0" smtClean="0">
                <a:latin typeface="標楷體" charset="0"/>
                <a:ea typeface="標楷體" charset="0"/>
                <a:cs typeface="標楷體" charset="0"/>
              </a:rPr>
              <a:t>(BCB)</a:t>
            </a:r>
          </a:p>
          <a:p>
            <a:pPr eaLnBrk="1">
              <a:lnSpc>
                <a:spcPts val="1500"/>
              </a:lnSpc>
              <a:spcBef>
                <a:spcPct val="50000"/>
              </a:spcBef>
            </a:pPr>
            <a:r>
              <a:rPr lang="en-US" altLang="zh-TW" sz="2000" b="1" dirty="0" smtClean="0">
                <a:latin typeface="標楷體" charset="0"/>
                <a:ea typeface="標楷體" charset="0"/>
                <a:cs typeface="標楷體" charset="0"/>
              </a:rPr>
              <a:t>  |</a:t>
            </a:r>
          </a:p>
          <a:p>
            <a:pPr eaLnBrk="1">
              <a:lnSpc>
                <a:spcPts val="1500"/>
              </a:lnSpc>
              <a:spcBef>
                <a:spcPct val="50000"/>
              </a:spcBef>
            </a:pPr>
            <a:r>
              <a:rPr lang="en-US" altLang="zh-TW" sz="2000" b="1" dirty="0" smtClean="0">
                <a:latin typeface="標楷體" charset="0"/>
                <a:ea typeface="標楷體" charset="0"/>
                <a:cs typeface="標楷體" charset="0"/>
              </a:rPr>
              <a:t>(BCI)</a:t>
            </a:r>
            <a:endParaRPr lang="zh-TW" altLang="en-US" sz="2000" b="1" dirty="0">
              <a:latin typeface="標楷體" charset="0"/>
              <a:ea typeface="標楷體" charset="0"/>
              <a:cs typeface="標楷體" charset="0"/>
            </a:endParaRPr>
          </a:p>
        </p:txBody>
      </p:sp>
      <p:sp>
        <p:nvSpPr>
          <p:cNvPr id="20" name="投影片編號版面配置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31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sp>
        <p:nvSpPr>
          <p:cNvPr id="21" name="Text Box 39"/>
          <p:cNvSpPr txBox="1">
            <a:spLocks noChangeArrowheads="1"/>
          </p:cNvSpPr>
          <p:nvPr/>
        </p:nvSpPr>
        <p:spPr bwMode="auto">
          <a:xfrm>
            <a:off x="5508104" y="3284984"/>
            <a:ext cx="504056" cy="1569660"/>
          </a:xfrm>
          <a:prstGeom prst="rect">
            <a:avLst/>
          </a:prstGeom>
          <a:solidFill>
            <a:srgbClr val="FFFF99">
              <a:alpha val="78038"/>
            </a:srgbClr>
          </a:solidFill>
          <a:ln>
            <a:solidFill>
              <a:srgbClr val="0000FF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eaLnBrk="1">
              <a:spcBef>
                <a:spcPct val="50000"/>
              </a:spcBef>
            </a:pPr>
            <a:r>
              <a:rPr lang="zh-TW" altLang="en-US" sz="2400" b="1" dirty="0" smtClean="0">
                <a:latin typeface="標楷體" charset="0"/>
                <a:ea typeface="標楷體" charset="0"/>
                <a:cs typeface="標楷體" charset="0"/>
              </a:rPr>
              <a:t>市場會測</a:t>
            </a:r>
            <a:endParaRPr lang="zh-TW" altLang="en-US" sz="2000" b="1" dirty="0">
              <a:latin typeface="標楷體" charset="0"/>
              <a:ea typeface="標楷體" charset="0"/>
              <a:cs typeface="標楷體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b="1" dirty="0">
                <a:solidFill>
                  <a:srgbClr val="0000FF"/>
                </a:solidFill>
                <a:cs typeface="新細明體" charset="0"/>
              </a:rPr>
              <a:t>補充</a:t>
            </a:r>
            <a:r>
              <a:rPr kumimoji="1" lang="zh-TW" altLang="en-US" b="1" dirty="0" smtClean="0">
                <a:solidFill>
                  <a:srgbClr val="0000FF"/>
                </a:solidFill>
                <a:cs typeface="新細明體" charset="0"/>
              </a:rPr>
              <a:t>說明</a:t>
            </a:r>
            <a:endParaRPr kumimoji="1" lang="zh-TW" altLang="en-US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51520" y="1412776"/>
            <a:ext cx="856895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lvl="1" indent="-342900">
              <a:spcBef>
                <a:spcPct val="20000"/>
              </a:spcBef>
              <a:buClr>
                <a:schemeClr val="tx2"/>
              </a:buClr>
              <a:buSzPct val="120000"/>
              <a:buBlip>
                <a:blip r:embed="rId2"/>
              </a:buBlip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本次說明</a:t>
            </a:r>
            <a:r>
              <a:rPr lang="zh-TW" altLang="en-US" sz="3200" b="1" smtClean="0">
                <a:latin typeface="標楷體" pitchFamily="65" charset="-120"/>
                <a:ea typeface="標楷體" pitchFamily="65" charset="-120"/>
              </a:rPr>
              <a:t>會講義置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於本公司網站，請參考：首頁 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&gt; 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關於證交所 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&gt; 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新聞資訊 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&gt; 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活動訊息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sz="3200" b="1" dirty="0" smtClean="0">
                <a:solidFill>
                  <a:srgbClr val="0000CC"/>
                </a:solidFill>
                <a:latin typeface="Times New Roman" charset="0"/>
              </a:rPr>
              <a:t>(</a:t>
            </a:r>
            <a:r>
              <a:rPr lang="en-US" altLang="zh-TW" sz="3200" b="1" dirty="0" smtClean="0">
                <a:solidFill>
                  <a:srgbClr val="0000CC"/>
                </a:solidFill>
                <a:latin typeface="Times New Roman" charset="0"/>
                <a:hlinkClick r:id="rId3"/>
              </a:rPr>
              <a:t>http://www.twse.com.tw/ch/about/press_room/tsec_event.php</a:t>
            </a:r>
            <a:r>
              <a:rPr lang="en-US" altLang="zh-TW" sz="3200" b="1" dirty="0" smtClean="0">
                <a:solidFill>
                  <a:srgbClr val="0000CC"/>
                </a:solidFill>
                <a:latin typeface="Times New Roman" charset="0"/>
              </a:rPr>
              <a:t> </a:t>
            </a:r>
            <a:r>
              <a:rPr lang="zh-TW" altLang="en-US" sz="3200" b="1" dirty="0" smtClean="0">
                <a:solidFill>
                  <a:srgbClr val="0000CC"/>
                </a:solidFill>
                <a:latin typeface="Times New Roman" charset="0"/>
              </a:rPr>
              <a:t>）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marL="342900" lvl="1" indent="-342900">
              <a:spcBef>
                <a:spcPct val="20000"/>
              </a:spcBef>
              <a:buClr>
                <a:schemeClr val="tx2"/>
              </a:buClr>
              <a:buSzPct val="120000"/>
              <a:buBlip>
                <a:blip r:embed="rId2"/>
              </a:buBlip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測試系統網址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sz="2800" b="1" dirty="0" smtClean="0">
                <a:solidFill>
                  <a:srgbClr val="0000CC"/>
                </a:solidFill>
                <a:latin typeface="Times New Roman" charset="0"/>
              </a:rPr>
              <a:t>http://cleartest.tse.com.tw:9080</a:t>
            </a:r>
          </a:p>
          <a:p>
            <a:pPr marL="342900" lvl="1" indent="-342900">
              <a:spcBef>
                <a:spcPct val="20000"/>
              </a:spcBef>
              <a:buClr>
                <a:schemeClr val="tx2"/>
              </a:buClr>
              <a:buSzPct val="120000"/>
              <a:buBlip>
                <a:blip r:embed="rId2"/>
              </a:buBlip>
            </a:pPr>
            <a:r>
              <a:rPr lang="zh-TW" altLang="en-US" sz="32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聯絡電話</a:t>
            </a:r>
            <a:r>
              <a:rPr lang="en-US" altLang="zh-TW" sz="32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電腦規劃部第三組</a:t>
            </a:r>
            <a:r>
              <a:rPr lang="en-US" altLang="zh-TW" sz="32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342900" lvl="1" indent="-342900">
              <a:spcBef>
                <a:spcPct val="20000"/>
              </a:spcBef>
              <a:buClr>
                <a:schemeClr val="tx2"/>
              </a:buClr>
              <a:buSzPct val="120000"/>
              <a:buBlip>
                <a:blip r:embed="rId2"/>
              </a:buBlip>
            </a:pPr>
            <a:r>
              <a:rPr lang="zh-TW" altLang="en-US" sz="32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余道堅</a:t>
            </a:r>
            <a:r>
              <a:rPr lang="zh-TW" altLang="en-US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專員：</a:t>
            </a:r>
            <a:r>
              <a:rPr lang="en-US" altLang="zh-TW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(02)8101-5906(</a:t>
            </a:r>
            <a:r>
              <a:rPr lang="en-US" altLang="zh-TW" sz="2800" b="1" u="sng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  <a:hlinkClick r:id="rId4"/>
              </a:rPr>
              <a:t>0552@twse.com.tw</a:t>
            </a:r>
            <a:r>
              <a:rPr lang="en-US" altLang="zh-TW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 sz="32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lvl="1" indent="-342900">
              <a:spcBef>
                <a:spcPct val="20000"/>
              </a:spcBef>
              <a:buClr>
                <a:schemeClr val="tx2"/>
              </a:buClr>
              <a:buSzPct val="120000"/>
              <a:buBlip>
                <a:blip r:embed="rId2"/>
              </a:buBlip>
            </a:pPr>
            <a:r>
              <a:rPr lang="zh-TW" altLang="en-US" sz="32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黃國強</a:t>
            </a:r>
            <a:r>
              <a:rPr lang="zh-TW" altLang="en-US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組長：</a:t>
            </a:r>
            <a:r>
              <a:rPr lang="en-US" altLang="zh-TW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(02)8101-5933(</a:t>
            </a:r>
            <a:r>
              <a:rPr lang="en-US" altLang="zh-TW" sz="2800" b="1" u="sng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  <a:hlinkClick r:id="rId5"/>
              </a:rPr>
              <a:t>0210@twse.com.tw</a:t>
            </a:r>
            <a:r>
              <a:rPr lang="en-US" altLang="zh-TW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95000"/>
            </a:pPr>
            <a:endParaRPr lang="en-US" altLang="zh-TW" sz="3200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32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768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/>
        </p:nvSpPr>
        <p:spPr bwMode="auto">
          <a:xfrm>
            <a:off x="714375" y="2071688"/>
            <a:ext cx="7631113" cy="196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kumimoji="0" lang="zh-TW" altLang="en-US" sz="6600" b="1" cap="all" spc="25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cs typeface="+mj-cs"/>
              </a:rPr>
              <a:t>簡報完畢</a:t>
            </a:r>
            <a:br>
              <a:rPr kumimoji="0" lang="zh-TW" altLang="en-US" sz="6600" b="1" cap="all" spc="25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cs typeface="+mj-cs"/>
              </a:rPr>
            </a:br>
            <a:r>
              <a:rPr kumimoji="0" lang="zh-TW" altLang="en-US" sz="6600" b="1" cap="all" spc="25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cs typeface="+mj-cs"/>
              </a:rPr>
              <a:t>敬請指教</a:t>
            </a:r>
          </a:p>
        </p:txBody>
      </p:sp>
      <p:pic>
        <p:nvPicPr>
          <p:cNvPr id="5" name="Picture 7" descr="C:\Program Files\Common Files\Microsoft Shared\Clipart\cagcat50\PE01846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3" y="4643438"/>
            <a:ext cx="3892550" cy="170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endParaRPr lang="zh-TW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61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現股當沖交易型態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</a:t>
            </a:r>
            <a:endParaRPr lang="zh-TW" altLang="en-US" sz="18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資料庫圖表 55"/>
          <p:cNvGraphicFramePr/>
          <p:nvPr>
            <p:extLst>
              <p:ext uri="{D42A27DB-BD31-4B8C-83A1-F6EECF244321}">
                <p14:modId xmlns="" xmlns:p14="http://schemas.microsoft.com/office/powerpoint/2010/main" val="3157520008"/>
              </p:ext>
            </p:extLst>
          </p:nvPr>
        </p:nvGraphicFramePr>
        <p:xfrm>
          <a:off x="5000628" y="2714620"/>
          <a:ext cx="1214446" cy="428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827584" y="1556792"/>
            <a:ext cx="2304256" cy="70788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TW" altLang="zh-TW" sz="2000" b="1" dirty="0" smtClean="0">
                <a:latin typeface="標楷體" pitchFamily="65" charset="-120"/>
                <a:ea typeface="標楷體" pitchFamily="65" charset="-120"/>
              </a:rPr>
              <a:t>現款買進現券賣出成交後之普通交割</a:t>
            </a:r>
            <a:endParaRPr kumimoji="1" lang="zh-TW" altLang="en-US" sz="2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131840" y="1988840"/>
            <a:ext cx="3096344" cy="3744416"/>
          </a:xfrm>
          <a:prstGeom prst="ellipse">
            <a:avLst/>
          </a:prstGeom>
          <a:solidFill>
            <a:srgbClr val="FFC000"/>
          </a:solidFill>
          <a:ln w="38100">
            <a:solidFill>
              <a:srgbClr val="FF99CC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/>
            <a:endParaRPr kumimoji="1" lang="zh-TW" altLang="en-US" sz="36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Oval 11"/>
          <p:cNvSpPr>
            <a:spLocks noChangeArrowheads="1"/>
          </p:cNvSpPr>
          <p:nvPr/>
        </p:nvSpPr>
        <p:spPr bwMode="auto">
          <a:xfrm flipH="1">
            <a:off x="3203848" y="3789040"/>
            <a:ext cx="145157" cy="144463"/>
          </a:xfrm>
          <a:prstGeom prst="ellipse">
            <a:avLst/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lin ang="5400000" scaled="1"/>
          </a:gradFill>
          <a:ln w="9525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zh-TW" altLang="en-US" sz="36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275856" y="2708920"/>
            <a:ext cx="2808288" cy="2314480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5000"/>
              </a:lnSpc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  <a:cs typeface="Arial" pitchFamily="34" charset="0"/>
              </a:rPr>
              <a:t>普通交易成交</a:t>
            </a:r>
            <a:endParaRPr kumimoji="1"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5000"/>
              </a:lnSpc>
            </a:pPr>
            <a:r>
              <a:rPr kumimoji="1" lang="en-US" altLang="zh-TW" sz="28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委託類別： </a:t>
            </a:r>
            <a:r>
              <a:rPr kumimoji="1" lang="en-US" altLang="zh-TW" sz="2800" b="1" dirty="0" smtClean="0">
                <a:latin typeface="標楷體" pitchFamily="65" charset="-120"/>
                <a:ea typeface="標楷體" pitchFamily="65" charset="-120"/>
              </a:rPr>
              <a:t>0)</a:t>
            </a:r>
            <a:endParaRPr kumimoji="1" lang="en-US" altLang="zh-TW" sz="32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5000"/>
              </a:lnSpc>
            </a:pPr>
            <a:endParaRPr kumimoji="1" lang="en-US" altLang="zh-TW" sz="32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5000"/>
              </a:lnSpc>
            </a:pPr>
            <a:r>
              <a:rPr kumimoji="1" lang="zh-TW" altLang="en-US" sz="32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盤後定價</a:t>
            </a:r>
            <a:endParaRPr kumimoji="1" lang="en-US" altLang="zh-TW" sz="32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95000"/>
              </a:lnSpc>
            </a:pPr>
            <a:r>
              <a:rPr lang="en-US" altLang="zh-TW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委託類別： </a:t>
            </a:r>
            <a:r>
              <a:rPr lang="en-US" altLang="zh-TW" sz="28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0)</a:t>
            </a:r>
            <a:endParaRPr kumimoji="1" lang="en-US" altLang="zh-TW" sz="2800" b="1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AutoShape 15"/>
          <p:cNvSpPr>
            <a:spLocks noChangeArrowheads="1"/>
          </p:cNvSpPr>
          <p:nvPr/>
        </p:nvSpPr>
        <p:spPr bwMode="auto">
          <a:xfrm rot="2347913">
            <a:off x="5540313" y="4294420"/>
            <a:ext cx="3273425" cy="1493689"/>
          </a:xfrm>
          <a:prstGeom prst="leftArrow">
            <a:avLst>
              <a:gd name="adj1" fmla="val 50000"/>
              <a:gd name="adj2" fmla="val 53698"/>
            </a:avLst>
          </a:prstGeom>
          <a:gradFill rotWithShape="1">
            <a:gsLst>
              <a:gs pos="0">
                <a:srgbClr val="CC99FF">
                  <a:alpha val="0"/>
                </a:srgbClr>
              </a:gs>
              <a:gs pos="100000">
                <a:srgbClr val="5E4776"/>
              </a:gs>
            </a:gsLst>
            <a:lin ang="5400000" scaled="1"/>
          </a:gradFill>
          <a:ln w="952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以更正帳號後帳戶</a:t>
            </a: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判別現股當沖之交易</a:t>
            </a:r>
          </a:p>
        </p:txBody>
      </p:sp>
      <p:sp>
        <p:nvSpPr>
          <p:cNvPr id="10" name="Oval 16"/>
          <p:cNvSpPr>
            <a:spLocks noChangeArrowheads="1"/>
          </p:cNvSpPr>
          <p:nvPr/>
        </p:nvSpPr>
        <p:spPr bwMode="auto">
          <a:xfrm>
            <a:off x="5868144" y="3789040"/>
            <a:ext cx="142875" cy="144463"/>
          </a:xfrm>
          <a:prstGeom prst="ellipse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1"/>
          </a:gradFill>
          <a:ln w="9525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zh-TW" altLang="en-US" sz="36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 flipV="1">
            <a:off x="1475656" y="3861048"/>
            <a:ext cx="6192688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" name="AutoShape 22"/>
          <p:cNvSpPr>
            <a:spLocks noChangeArrowheads="1"/>
          </p:cNvSpPr>
          <p:nvPr/>
        </p:nvSpPr>
        <p:spPr bwMode="auto">
          <a:xfrm>
            <a:off x="611560" y="1268760"/>
            <a:ext cx="2808312" cy="1224136"/>
          </a:xfrm>
          <a:prstGeom prst="wedgeEllipseCallout">
            <a:avLst>
              <a:gd name="adj1" fmla="val 45565"/>
              <a:gd name="adj2" fmla="val 159054"/>
            </a:avLst>
          </a:prstGeom>
          <a:noFill/>
          <a:ln w="28575" algn="ctr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endParaRPr kumimoji="1" lang="zh-TW" altLang="zh-TW" sz="36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" name="直線圖說文字 1 13"/>
          <p:cNvSpPr/>
          <p:nvPr/>
        </p:nvSpPr>
        <p:spPr>
          <a:xfrm>
            <a:off x="179512" y="2852936"/>
            <a:ext cx="2016224" cy="720080"/>
          </a:xfrm>
          <a:prstGeom prst="borderCallout1">
            <a:avLst>
              <a:gd name="adj1" fmla="val 61433"/>
              <a:gd name="adj2" fmla="val 100664"/>
              <a:gd name="adj3" fmla="val 134121"/>
              <a:gd name="adj4" fmla="val 152063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r>
              <a:rPr lang="zh-TW" altLang="zh-TW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按買賣沖銷後差價辦理款項交割</a:t>
            </a:r>
            <a:endParaRPr kumimoji="0" lang="en-US" altLang="zh-TW" sz="1600" dirty="0">
              <a:latin typeface="標楷體" pitchFamily="65" charset="-120"/>
              <a:ea typeface="標楷體" pitchFamily="65" charset="-120"/>
              <a:cs typeface="Arial" charset="0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 rot="18784446" flipH="1">
            <a:off x="361448" y="4275678"/>
            <a:ext cx="3503074" cy="1821465"/>
          </a:xfrm>
          <a:prstGeom prst="leftArrow">
            <a:avLst>
              <a:gd name="adj1" fmla="val 50000"/>
              <a:gd name="adj2" fmla="val 52456"/>
            </a:avLst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lin ang="5400000" scaled="1"/>
          </a:gradFill>
          <a:ln w="952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zh-TW" altLang="en-US" sz="20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排除</a:t>
            </a:r>
            <a:endParaRPr kumimoji="1" lang="en-US" altLang="zh-TW" sz="2000" b="1" u="sng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委託人</a:t>
            </a:r>
            <a:r>
              <a:rPr lang="zh-TW" altLang="en-US" sz="2000" b="1" dirty="0">
                <a:latin typeface="標楷體" pitchFamily="65" charset="-120"/>
                <a:ea typeface="標楷體" pitchFamily="65" charset="-120"/>
              </a:rPr>
              <a:t>證券買賣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帳戶</a:t>
            </a: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錯</a:t>
            </a:r>
            <a:r>
              <a:rPr lang="zh-TW" altLang="en-US" sz="2000" b="1" dirty="0">
                <a:latin typeface="標楷體" pitchFamily="65" charset="-120"/>
                <a:ea typeface="標楷體" pitchFamily="65" charset="-120"/>
              </a:rPr>
              <a:t>帳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、違約、</a:t>
            </a:r>
            <a:r>
              <a:rPr lang="zh-TW" altLang="en-US" sz="2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當沖券差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部位</a:t>
            </a:r>
            <a:endParaRPr lang="zh-TW" altLang="en-US" sz="2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auto">
          <a:xfrm rot="18993948" flipH="1">
            <a:off x="5411206" y="1739561"/>
            <a:ext cx="3435446" cy="1505383"/>
          </a:xfrm>
          <a:prstGeom prst="rightArrow">
            <a:avLst>
              <a:gd name="adj1" fmla="val 50000"/>
              <a:gd name="adj2" fmla="val 67690"/>
            </a:avLst>
          </a:prstGeom>
          <a:gradFill rotWithShape="1">
            <a:gsLst>
              <a:gs pos="0">
                <a:srgbClr val="CCFFCC"/>
              </a:gs>
              <a:gs pos="100000">
                <a:srgbClr val="5E765E"/>
              </a:gs>
            </a:gsLst>
            <a:lin ang="5400000" scaled="1"/>
          </a:gradFill>
          <a:ln w="952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5000"/>
              </a:lnSpc>
            </a:pPr>
            <a:r>
              <a:rPr kumimoji="1" lang="en-US" altLang="zh-TW" sz="2400" b="1" dirty="0" smtClean="0">
                <a:latin typeface="標楷體" pitchFamily="65" charset="-120"/>
                <a:ea typeface="標楷體" pitchFamily="65" charset="-120"/>
              </a:rPr>
              <a:t>T</a:t>
            </a:r>
            <a:r>
              <a:rPr kumimoji="1" lang="zh-TW" altLang="en-US" sz="2400" b="1" dirty="0" smtClean="0">
                <a:latin typeface="標楷體" pitchFamily="65" charset="-120"/>
                <a:ea typeface="標楷體" pitchFamily="65" charset="-120"/>
              </a:rPr>
              <a:t>日得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更改交易類別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5000"/>
              </a:lnSpc>
            </a:pP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(C31)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為現股</a:t>
            </a:r>
            <a:endParaRPr kumimoji="1"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應付當沖券差申報平台</a:t>
            </a:r>
            <a:endParaRPr lang="zh-TW" altLang="en-US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4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內容版面配置區 6"/>
          <p:cNvGraphicFramePr>
            <a:graphicFrameLocks/>
          </p:cNvGraphicFramePr>
          <p:nvPr/>
        </p:nvGraphicFramePr>
        <p:xfrm>
          <a:off x="467544" y="148478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utoShape 1034"/>
          <p:cNvSpPr>
            <a:spLocks noChangeArrowheads="1"/>
          </p:cNvSpPr>
          <p:nvPr/>
        </p:nvSpPr>
        <p:spPr bwMode="auto">
          <a:xfrm>
            <a:off x="395536" y="1556792"/>
            <a:ext cx="2416894" cy="632668"/>
          </a:xfrm>
          <a:prstGeom prst="flowChartAlternateProcess">
            <a:avLst/>
          </a:prstGeom>
          <a:noFill/>
          <a:ln w="28575" cap="sq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投資人券不足</a:t>
            </a:r>
            <a:endParaRPr lang="zh-TW" altLang="en-US" sz="2800" u="sng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圓形箭號 31"/>
          <p:cNvSpPr/>
          <p:nvPr/>
        </p:nvSpPr>
        <p:spPr>
          <a:xfrm rot="17100194">
            <a:off x="2417718" y="1634757"/>
            <a:ext cx="4494040" cy="4494040"/>
          </a:xfrm>
          <a:prstGeom prst="circularArrow">
            <a:avLst>
              <a:gd name="adj1" fmla="val 5544"/>
              <a:gd name="adj2" fmla="val 330680"/>
              <a:gd name="adj3" fmla="val 13765712"/>
              <a:gd name="adj4" fmla="val 17392183"/>
              <a:gd name="adj5" fmla="val 5757"/>
            </a:avLst>
          </a:prstGeom>
          <a:solidFill>
            <a:srgbClr val="008000"/>
          </a:solid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證金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當沖代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標議借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5</a:t>
            </a:r>
            <a:endParaRPr lang="zh-TW" altLang="en-US" sz="18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619672" y="3284984"/>
            <a:ext cx="1285875" cy="1214437"/>
          </a:xfrm>
          <a:prstGeom prst="rect">
            <a:avLst/>
          </a:prstGeom>
          <a:ln w="9525">
            <a:solidFill>
              <a:srgbClr val="FFC000"/>
            </a:solidFill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>
            <a:flatTx/>
          </a:bodyPr>
          <a:lstStyle/>
          <a:p>
            <a:pPr algn="ctr" eaLnBrk="0" hangingPunct="0">
              <a:defRPr/>
            </a:pPr>
            <a:r>
              <a:rPr kumimoji="0" lang="zh-TW" alt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標楷體" pitchFamily="65" charset="-120"/>
                <a:ea typeface="標楷體" pitchFamily="65" charset="-120"/>
              </a:rPr>
              <a:t>證</a:t>
            </a:r>
            <a:endParaRPr kumimoji="0" lang="en-US" altLang="zh-TW" sz="2800" b="1" dirty="0">
              <a:effectLst>
                <a:outerShdw blurRad="38100" dist="38100" dir="2700000" algn="tl">
                  <a:srgbClr val="FFFFFF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 eaLnBrk="0" hangingPunct="0">
              <a:defRPr/>
            </a:pPr>
            <a:r>
              <a:rPr kumimoji="0" lang="zh-TW" alt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標楷體" pitchFamily="65" charset="-120"/>
                <a:ea typeface="標楷體" pitchFamily="65" charset="-120"/>
              </a:rPr>
              <a:t>券商</a:t>
            </a: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6228184" y="3284984"/>
            <a:ext cx="1285875" cy="1214438"/>
          </a:xfrm>
          <a:prstGeom prst="rect">
            <a:avLst/>
          </a:prstGeom>
          <a:ln w="9525">
            <a:solidFill>
              <a:srgbClr val="FFC000"/>
            </a:solidFill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>
            <a:flatTx/>
          </a:bodyPr>
          <a:lstStyle/>
          <a:p>
            <a:pPr algn="ctr" eaLnBrk="0" hangingPunct="0">
              <a:defRPr/>
            </a:pPr>
            <a:r>
              <a:rPr kumimoji="0" lang="zh-TW" alt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標楷體" pitchFamily="65" charset="-120"/>
                <a:ea typeface="標楷體" pitchFamily="65" charset="-120"/>
              </a:rPr>
              <a:t>證金</a:t>
            </a:r>
            <a:endParaRPr kumimoji="0" lang="en-US" altLang="zh-TW" sz="2800" b="1" dirty="0">
              <a:effectLst>
                <a:outerShdw blurRad="38100" dist="38100" dir="2700000" algn="tl">
                  <a:srgbClr val="FFFFFF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 eaLnBrk="0" hangingPunct="0">
              <a:defRPr/>
            </a:pPr>
            <a:r>
              <a:rPr kumimoji="0" lang="zh-TW" alt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標楷體" pitchFamily="65" charset="-120"/>
                <a:ea typeface="標楷體" pitchFamily="65" charset="-120"/>
              </a:rPr>
              <a:t>公司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 rot="10800000">
            <a:off x="2987824" y="3789040"/>
            <a:ext cx="928688" cy="285750"/>
          </a:xfrm>
          <a:prstGeom prst="notchedRightArrow">
            <a:avLst>
              <a:gd name="adj1" fmla="val 50000"/>
              <a:gd name="adj2" fmla="val 108363"/>
            </a:avLst>
          </a:prstGeom>
          <a:solidFill>
            <a:srgbClr val="993300"/>
          </a:solidFill>
          <a:ln w="952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15" name="群組 14"/>
          <p:cNvGrpSpPr/>
          <p:nvPr/>
        </p:nvGrpSpPr>
        <p:grpSpPr>
          <a:xfrm>
            <a:off x="3995936" y="3356992"/>
            <a:ext cx="1296144" cy="1008112"/>
            <a:chOff x="4648761" y="3064222"/>
            <a:chExt cx="2401705" cy="1056828"/>
          </a:xfrm>
        </p:grpSpPr>
        <p:sp>
          <p:nvSpPr>
            <p:cNvPr id="16" name="圓角矩形 15"/>
            <p:cNvSpPr/>
            <p:nvPr/>
          </p:nvSpPr>
          <p:spPr>
            <a:xfrm>
              <a:off x="4648761" y="3064222"/>
              <a:ext cx="2401705" cy="1056828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圓角矩形 4"/>
            <p:cNvSpPr/>
            <p:nvPr/>
          </p:nvSpPr>
          <p:spPr>
            <a:xfrm>
              <a:off x="4782189" y="3122935"/>
              <a:ext cx="2134849" cy="9361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ts val="16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400" b="1" kern="1200" dirty="0" smtClean="0">
                  <a:latin typeface="標楷體" pitchFamily="65" charset="-120"/>
                  <a:ea typeface="標楷體" pitchFamily="65" charset="-120"/>
                </a:rPr>
                <a:t>T+1</a:t>
              </a:r>
              <a:r>
                <a:rPr lang="zh-TW" altLang="en-US" sz="2400" b="1" kern="1200" dirty="0" smtClean="0">
                  <a:latin typeface="標楷體" pitchFamily="65" charset="-120"/>
                  <a:ea typeface="標楷體" pitchFamily="65" charset="-120"/>
                </a:rPr>
                <a:t>日</a:t>
              </a:r>
              <a:endParaRPr lang="en-US" altLang="zh-TW" sz="2400" b="1" kern="1200" dirty="0" smtClean="0">
                <a:latin typeface="標楷體" pitchFamily="65" charset="-120"/>
                <a:ea typeface="標楷體" pitchFamily="65" charset="-120"/>
              </a:endParaRPr>
            </a:p>
            <a:p>
              <a:pPr lvl="0" algn="ctr" defTabSz="1066800">
                <a:lnSpc>
                  <a:spcPts val="16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400" b="1" kern="1200" dirty="0" smtClean="0">
                  <a:latin typeface="標楷體" pitchFamily="65" charset="-120"/>
                  <a:ea typeface="標楷體" pitchFamily="65" charset="-120"/>
                </a:rPr>
                <a:t>議借</a:t>
              </a:r>
              <a:endParaRPr lang="zh-TW" altLang="en-US" sz="2400" b="1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18" name="AutoShape 9"/>
          <p:cNvSpPr>
            <a:spLocks noChangeArrowheads="1"/>
          </p:cNvSpPr>
          <p:nvPr/>
        </p:nvSpPr>
        <p:spPr bwMode="auto">
          <a:xfrm rot="10800000">
            <a:off x="5292080" y="3789040"/>
            <a:ext cx="928688" cy="285750"/>
          </a:xfrm>
          <a:prstGeom prst="notchedRightArrow">
            <a:avLst>
              <a:gd name="adj1" fmla="val 50000"/>
              <a:gd name="adj2" fmla="val 108363"/>
            </a:avLst>
          </a:prstGeom>
          <a:solidFill>
            <a:srgbClr val="993300"/>
          </a:solidFill>
          <a:ln w="952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" name="AutoShape 1034"/>
          <p:cNvSpPr>
            <a:spLocks noChangeArrowheads="1"/>
          </p:cNvSpPr>
          <p:nvPr/>
        </p:nvSpPr>
        <p:spPr bwMode="auto">
          <a:xfrm>
            <a:off x="251520" y="1340768"/>
            <a:ext cx="2304256" cy="928687"/>
          </a:xfrm>
          <a:prstGeom prst="flowChartAlternateProcess">
            <a:avLst/>
          </a:prstGeom>
          <a:noFill/>
          <a:ln w="28575" cap="sq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證券商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或有券源不足</a:t>
            </a:r>
            <a:endParaRPr lang="zh-TW" altLang="en-US" sz="2800" u="sng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5" name="矩形 45"/>
          <p:cNvSpPr>
            <a:spLocks noChangeArrowheads="1"/>
          </p:cNvSpPr>
          <p:nvPr/>
        </p:nvSpPr>
        <p:spPr bwMode="auto">
          <a:xfrm>
            <a:off x="6588224" y="1412776"/>
            <a:ext cx="2376264" cy="1200329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標借委託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時間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—(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9:00-12:10)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最高標借費用為申請日開盤競價基準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7%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6" name="矩形 46"/>
          <p:cNvSpPr>
            <a:spLocks noChangeArrowheads="1"/>
          </p:cNvSpPr>
          <p:nvPr/>
        </p:nvSpPr>
        <p:spPr bwMode="auto">
          <a:xfrm>
            <a:off x="251520" y="4869160"/>
            <a:ext cx="2304256" cy="1200329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議借 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(V07)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申報時間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---(12:30--14:00)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議借價格以申請日開盤競價基準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10%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為限</a:t>
            </a:r>
          </a:p>
        </p:txBody>
      </p:sp>
      <p:grpSp>
        <p:nvGrpSpPr>
          <p:cNvPr id="36" name="群組 35"/>
          <p:cNvGrpSpPr/>
          <p:nvPr/>
        </p:nvGrpSpPr>
        <p:grpSpPr>
          <a:xfrm>
            <a:off x="3995936" y="5085184"/>
            <a:ext cx="1296144" cy="1152128"/>
            <a:chOff x="4648761" y="3139710"/>
            <a:chExt cx="2401705" cy="1056828"/>
          </a:xfrm>
          <a:solidFill>
            <a:srgbClr val="7030A0"/>
          </a:solidFill>
        </p:grpSpPr>
        <p:sp>
          <p:nvSpPr>
            <p:cNvPr id="37" name="圓角矩形 36"/>
            <p:cNvSpPr/>
            <p:nvPr/>
          </p:nvSpPr>
          <p:spPr>
            <a:xfrm>
              <a:off x="4648761" y="3139710"/>
              <a:ext cx="2401705" cy="1056828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圓角矩形 4"/>
            <p:cNvSpPr/>
            <p:nvPr/>
          </p:nvSpPr>
          <p:spPr>
            <a:xfrm>
              <a:off x="4782189" y="3215197"/>
              <a:ext cx="2134849" cy="9361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ts val="16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400" b="1" kern="1200" dirty="0" smtClean="0">
                  <a:latin typeface="標楷體" pitchFamily="65" charset="-120"/>
                  <a:ea typeface="標楷體" pitchFamily="65" charset="-120"/>
                </a:rPr>
                <a:t>T+2</a:t>
              </a:r>
              <a:r>
                <a:rPr lang="zh-TW" altLang="en-US" sz="2400" b="1" kern="1200" dirty="0" smtClean="0">
                  <a:latin typeface="標楷體" pitchFamily="65" charset="-120"/>
                  <a:ea typeface="標楷體" pitchFamily="65" charset="-120"/>
                </a:rPr>
                <a:t>日</a:t>
              </a:r>
              <a:endParaRPr lang="en-US" altLang="zh-TW" sz="2400" b="1" kern="1200" dirty="0" smtClean="0">
                <a:latin typeface="標楷體" pitchFamily="65" charset="-120"/>
                <a:ea typeface="標楷體" pitchFamily="65" charset="-120"/>
              </a:endParaRPr>
            </a:p>
            <a:p>
              <a:pPr lvl="0" algn="ctr" defTabSz="1066800">
                <a:lnSpc>
                  <a:spcPts val="16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400" b="1" kern="1200" dirty="0" smtClean="0">
                  <a:latin typeface="標楷體" pitchFamily="65" charset="-120"/>
                  <a:ea typeface="標楷體" pitchFamily="65" charset="-120"/>
                </a:rPr>
                <a:t>續</a:t>
              </a:r>
              <a:r>
                <a:rPr lang="zh-TW" altLang="en-US" sz="2400" b="1" dirty="0" smtClean="0">
                  <a:latin typeface="標楷體" pitchFamily="65" charset="-120"/>
                  <a:ea typeface="標楷體" pitchFamily="65" charset="-120"/>
                </a:rPr>
                <a:t>標</a:t>
              </a:r>
              <a:endParaRPr lang="en-US" altLang="zh-TW" sz="2400" b="1" dirty="0" smtClean="0">
                <a:latin typeface="標楷體" pitchFamily="65" charset="-120"/>
                <a:ea typeface="標楷體" pitchFamily="65" charset="-120"/>
              </a:endParaRPr>
            </a:p>
            <a:p>
              <a:pPr lvl="0" algn="ctr" defTabSz="1066800">
                <a:lnSpc>
                  <a:spcPts val="16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400" b="1" kern="1200" dirty="0" smtClean="0">
                  <a:latin typeface="標楷體" pitchFamily="65" charset="-120"/>
                  <a:ea typeface="標楷體" pitchFamily="65" charset="-120"/>
                </a:rPr>
                <a:t>續借</a:t>
              </a:r>
              <a:endParaRPr lang="zh-TW" altLang="en-US" sz="2400" b="1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21" name="圓形箭號 20"/>
          <p:cNvSpPr/>
          <p:nvPr/>
        </p:nvSpPr>
        <p:spPr>
          <a:xfrm rot="8279445" flipV="1">
            <a:off x="2413205" y="1630245"/>
            <a:ext cx="4198726" cy="4198726"/>
          </a:xfrm>
          <a:prstGeom prst="circularArrow">
            <a:avLst>
              <a:gd name="adj1" fmla="val 4214"/>
              <a:gd name="adj2" fmla="val 547744"/>
              <a:gd name="adj3" fmla="val 17047753"/>
              <a:gd name="adj4" fmla="val 14517967"/>
              <a:gd name="adj5" fmla="val 6633"/>
            </a:avLst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3" name="群組 32"/>
          <p:cNvGrpSpPr/>
          <p:nvPr/>
        </p:nvGrpSpPr>
        <p:grpSpPr>
          <a:xfrm>
            <a:off x="3995936" y="1628800"/>
            <a:ext cx="1296144" cy="1008112"/>
            <a:chOff x="4648761" y="3064222"/>
            <a:chExt cx="2401705" cy="1056828"/>
          </a:xfrm>
          <a:solidFill>
            <a:srgbClr val="9966FF"/>
          </a:solidFill>
        </p:grpSpPr>
        <p:sp>
          <p:nvSpPr>
            <p:cNvPr id="34" name="圓角矩形 33"/>
            <p:cNvSpPr/>
            <p:nvPr/>
          </p:nvSpPr>
          <p:spPr>
            <a:xfrm>
              <a:off x="4648761" y="3064222"/>
              <a:ext cx="2401705" cy="1056828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圓角矩形 4"/>
            <p:cNvSpPr/>
            <p:nvPr/>
          </p:nvSpPr>
          <p:spPr>
            <a:xfrm>
              <a:off x="4782189" y="3122935"/>
              <a:ext cx="2134849" cy="9361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ts val="16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400" b="1" kern="1200" dirty="0" smtClean="0">
                  <a:latin typeface="標楷體" pitchFamily="65" charset="-120"/>
                  <a:ea typeface="標楷體" pitchFamily="65" charset="-120"/>
                </a:rPr>
                <a:t>T+1</a:t>
              </a:r>
              <a:r>
                <a:rPr lang="zh-TW" altLang="en-US" sz="2400" b="1" kern="1200" dirty="0" smtClean="0">
                  <a:latin typeface="標楷體" pitchFamily="65" charset="-120"/>
                  <a:ea typeface="標楷體" pitchFamily="65" charset="-120"/>
                </a:rPr>
                <a:t>日</a:t>
              </a:r>
              <a:endParaRPr lang="en-US" altLang="zh-TW" sz="2400" b="1" kern="1200" dirty="0" smtClean="0">
                <a:latin typeface="標楷體" pitchFamily="65" charset="-120"/>
                <a:ea typeface="標楷體" pitchFamily="65" charset="-120"/>
              </a:endParaRPr>
            </a:p>
            <a:p>
              <a:pPr lvl="0" algn="ctr" defTabSz="1066800">
                <a:lnSpc>
                  <a:spcPts val="16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400" b="1" kern="1200" dirty="0" smtClean="0">
                  <a:latin typeface="標楷體" pitchFamily="65" charset="-120"/>
                  <a:ea typeface="標楷體" pitchFamily="65" charset="-120"/>
                </a:rPr>
                <a:t>標借</a:t>
              </a:r>
              <a:endParaRPr lang="zh-TW" altLang="en-US" sz="2400" b="1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22" name="矩形 46"/>
          <p:cNvSpPr>
            <a:spLocks noChangeArrowheads="1"/>
          </p:cNvSpPr>
          <p:nvPr/>
        </p:nvSpPr>
        <p:spPr bwMode="auto">
          <a:xfrm>
            <a:off x="6732240" y="4797152"/>
            <a:ext cx="2232248" cy="147732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證金公司標議借：</a:t>
            </a:r>
            <a:endParaRPr lang="en-US" altLang="zh-TW" b="1" u="sng" dirty="0" smtClean="0">
              <a:latin typeface="標楷體" pitchFamily="65" charset="-120"/>
              <a:ea typeface="標楷體" pitchFamily="65" charset="-120"/>
            </a:endParaRPr>
          </a:p>
          <a:p>
            <a:pPr algn="just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因客戶現股當沖交易未沖抵部位，得委託證金公司進行標議借取券交割。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大綱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6</a:t>
            </a:r>
            <a:endParaRPr lang="zh-TW" altLang="en-US" sz="18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55576" y="2780928"/>
            <a:ext cx="714380" cy="357190"/>
          </a:xfrm>
          <a:prstGeom prst="rightArrow">
            <a:avLst/>
          </a:prstGeom>
          <a:solidFill>
            <a:srgbClr val="CC0000"/>
          </a:solidFill>
          <a:ln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6271776"/>
              </p:ext>
            </p:extLst>
          </p:nvPr>
        </p:nvGraphicFramePr>
        <p:xfrm>
          <a:off x="1643042" y="1928802"/>
          <a:ext cx="6491334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電腦作業流程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8316416" y="6309320"/>
            <a:ext cx="621432" cy="288032"/>
          </a:xfrm>
        </p:spPr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</a:t>
            </a:r>
            <a:endParaRPr lang="zh-TW" altLang="en-US" sz="18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39552" y="1412776"/>
          <a:ext cx="8064894" cy="4727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792088"/>
                <a:gridCol w="1008112"/>
                <a:gridCol w="2952328"/>
                <a:gridCol w="2016224"/>
                <a:gridCol w="864094"/>
              </a:tblGrid>
              <a:tr h="679422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zh-TW" altLang="en-US" sz="1800" kern="1200" dirty="0" smtClean="0">
                          <a:latin typeface="標楷體" pitchFamily="65" charset="-120"/>
                          <a:ea typeface="標楷體" pitchFamily="65" charset="-120"/>
                        </a:rPr>
                        <a:t>作業時間</a:t>
                      </a:r>
                      <a:endParaRPr kumimoji="1" lang="zh-TW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1" lang="zh-TW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投資人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證 券 商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交 易 所 </a:t>
                      </a:r>
                      <a:r>
                        <a:rPr kumimoji="1" lang="en-US" altLang="zh-TW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櫃檯買賣中心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 eaLnBrk="1" hangingPunct="1">
                        <a:defRPr/>
                      </a:pPr>
                      <a:r>
                        <a:rPr kumimoji="1" lang="zh-TW" alt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集保</a:t>
                      </a: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  <a:p>
                      <a:pPr algn="ctr" eaLnBrk="1" hangingPunct="1">
                        <a:defRPr/>
                      </a:pPr>
                      <a:r>
                        <a:rPr kumimoji="1" lang="zh-TW" alt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結算所</a:t>
                      </a:r>
                    </a:p>
                  </a:txBody>
                  <a:tcPr horzOverflow="overflow"/>
                </a:tc>
              </a:tr>
              <a:tr h="80457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09</a:t>
                      </a:r>
                      <a:r>
                        <a:rPr kumimoji="1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1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|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1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17:00</a:t>
                      </a:r>
                      <a:endParaRPr kumimoji="1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當沖開戶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申請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一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當沖開戶</a:t>
                      </a:r>
                      <a:r>
                        <a:rPr kumimoji="1" lang="zh-TW" altLang="en-US" sz="1800" b="1" dirty="0" smtClean="0">
                          <a:latin typeface="標楷體" pitchFamily="65" charset="-120"/>
                          <a:ea typeface="標楷體" pitchFamily="65" charset="-120"/>
                        </a:rPr>
                        <a:t>與徵信  </a:t>
                      </a:r>
                      <a:endParaRPr kumimoji="1" lang="en-US" altLang="zh-TW" sz="1800" b="1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  BC6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、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BC7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、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B27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       BC2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、 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B07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、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BCJ</a:t>
                      </a:r>
                      <a:endParaRPr kumimoji="1" lang="zh-TW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1.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開戶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處理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2.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徵信資料處理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3.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違約公告</a:t>
                      </a:r>
                      <a:endParaRPr kumimoji="1" lang="zh-TW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83437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07:40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|</a:t>
                      </a:r>
                      <a:endParaRPr kumimoji="1" lang="zh-TW" alt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13:30 </a:t>
                      </a: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二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可現股當沖標的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 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證券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80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zh-TW" sz="1800" b="1" kern="1200" dirty="0" smtClean="0">
                          <a:latin typeface="標楷體" pitchFamily="65" charset="-120"/>
                          <a:ea typeface="標楷體" pitchFamily="65" charset="-120"/>
                        </a:rPr>
                        <a:t>      </a:t>
                      </a:r>
                      <a:r>
                        <a:rPr lang="zh-TW" altLang="zh-TW" sz="1800" b="1" kern="1200" dirty="0" smtClean="0">
                          <a:latin typeface="標楷體" pitchFamily="65" charset="-120"/>
                          <a:ea typeface="標楷體" pitchFamily="65" charset="-120"/>
                        </a:rPr>
                        <a:t>漲跌幅度表</a:t>
                      </a:r>
                      <a:r>
                        <a:rPr lang="en-US" altLang="zh-TW" sz="1800" b="1" kern="1200" dirty="0" smtClean="0">
                          <a:latin typeface="標楷體" pitchFamily="65" charset="-120"/>
                          <a:ea typeface="標楷體" pitchFamily="65" charset="-120"/>
                        </a:rPr>
                        <a:t>  </a:t>
                      </a:r>
                      <a:r>
                        <a:rPr lang="en-US" altLang="zh-TW" sz="1800" b="1" kern="12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T30</a:t>
                      </a: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可現股當沖標的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證券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資訊揭露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89993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endParaRPr kumimoji="1" lang="en-US" altLang="zh-TW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|</a:t>
                      </a:r>
                      <a:endParaRPr kumimoji="1" lang="zh-TW" alt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14:30</a:t>
                      </a: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普通交易委託申請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三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普通交易委託：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一般交易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買、賣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盤後定價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買、賣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電腦撮合交易</a:t>
                      </a:r>
                      <a:endParaRPr kumimoji="1" lang="zh-TW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成交資料接收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電腦作業流程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續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zh-TW" sz="1800" b="1" dirty="0" smtClean="0">
                <a:solidFill>
                  <a:schemeClr val="tx1"/>
                </a:solidFill>
              </a:rPr>
              <a:t>8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611560" y="1556792"/>
          <a:ext cx="8136904" cy="4710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20"/>
                <a:gridCol w="826017"/>
                <a:gridCol w="997657"/>
                <a:gridCol w="2732890"/>
                <a:gridCol w="1933569"/>
                <a:gridCol w="946751"/>
              </a:tblGrid>
              <a:tr h="741768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zh-TW" altLang="en-US" sz="1800" kern="1200" dirty="0" smtClean="0">
                          <a:latin typeface="標楷體" pitchFamily="65" charset="-120"/>
                          <a:ea typeface="標楷體" pitchFamily="65" charset="-120"/>
                        </a:rPr>
                        <a:t>作業時間</a:t>
                      </a:r>
                      <a:endParaRPr kumimoji="1" lang="zh-TW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1" lang="zh-TW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投資人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證 券 商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交 易 所 </a:t>
                      </a:r>
                      <a:r>
                        <a:rPr kumimoji="1" lang="en-US" altLang="zh-TW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櫃檯買賣中心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 eaLnBrk="1" hangingPunct="1">
                        <a:defRPr/>
                      </a:pPr>
                      <a:r>
                        <a:rPr kumimoji="1" lang="zh-TW" alt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集保</a:t>
                      </a: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  <a:p>
                      <a:pPr algn="ctr" eaLnBrk="1" hangingPunct="1">
                        <a:defRPr/>
                      </a:pPr>
                      <a:r>
                        <a:rPr kumimoji="1" lang="zh-TW" alt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結算所</a:t>
                      </a:r>
                    </a:p>
                  </a:txBody>
                  <a:tcPr horzOverflow="overflow"/>
                </a:tc>
              </a:tr>
              <a:tr h="16467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|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T+1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09:00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|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18:00</a:t>
                      </a:r>
                    </a:p>
                  </a:txBody>
                  <a:tcPr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當日不沖銷聲明</a:t>
                      </a:r>
                      <a:endParaRPr kumimoji="1" lang="zh-TW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四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成交資料調整：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錯帳更正帳號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B02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改類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C31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、違約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B03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遲延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C55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五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券差回補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六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券差平台：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     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BCB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、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BCE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、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BCF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—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成交資料調整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—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當沖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券差平台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申請</a:t>
                      </a:r>
                      <a:endParaRPr kumimoji="1" lang="zh-TW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資料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接收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券源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撥轉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10027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T+2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09:00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|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10:00</a:t>
                      </a:r>
                      <a:endParaRPr kumimoji="1" lang="zh-TW" altLang="en-US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horzOverflow="overflow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七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現股當沖明細申報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BC8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、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BC9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、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BCA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—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彙總當沖戶現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股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買賣沖銷數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額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產製交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割報表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75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T+3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kumimoji="1" lang="zh-TW" alt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anchor="ctr"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09:00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|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18:00</a:t>
                      </a:r>
                      <a:endParaRPr lang="zh-TW" altLang="en-US" sz="1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zh-TW" altLang="zh-TW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八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券差處理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：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       BCC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、</a:t>
                      </a: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BCG</a:t>
                      </a: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—</a:t>
                      </a:r>
                      <a:r>
                        <a:rPr kumimoji="1" lang="zh-TW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當沖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券差平台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還券申請</a:t>
                      </a:r>
                      <a:endParaRPr lang="zh-TW" altLang="en-US" sz="1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券源</a:t>
                      </a:r>
                      <a:endParaRPr kumimoji="1" lang="en-US" altLang="zh-TW" sz="18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1" lang="zh-TW" alt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撥轉</a:t>
                      </a:r>
                      <a:endParaRPr lang="zh-TW" altLang="en-US" sz="1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5522</TotalTime>
  <Words>3280</Words>
  <Application>Microsoft Office PowerPoint</Application>
  <PresentationFormat>如螢幕大小 (4:3)</PresentationFormat>
  <Paragraphs>631</Paragraphs>
  <Slides>34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35" baseType="lpstr">
      <vt:lpstr>Office 佈景主題</vt:lpstr>
      <vt:lpstr>投影片 0</vt:lpstr>
      <vt:lpstr>大綱</vt:lpstr>
      <vt:lpstr>投影片 2</vt:lpstr>
      <vt:lpstr>現股當沖交易型態</vt:lpstr>
      <vt:lpstr>應付當沖券差申報平台</vt:lpstr>
      <vt:lpstr>證金當沖代標議借</vt:lpstr>
      <vt:lpstr>大綱</vt:lpstr>
      <vt:lpstr>電腦作業流程</vt:lpstr>
      <vt:lpstr>電腦作業流程(續)</vt:lpstr>
      <vt:lpstr>大綱</vt:lpstr>
      <vt:lpstr>投影片 10</vt:lpstr>
      <vt:lpstr>現股當沖開戶與徵信 </vt:lpstr>
      <vt:lpstr>可現股當沖標的證券資訊 </vt:lpstr>
      <vt:lpstr>可現股當沖標的證券資訊 (續)</vt:lpstr>
      <vt:lpstr>應付當沖券差申報平台</vt:lpstr>
      <vt:lpstr>應付當沖券差申報平台</vt:lpstr>
      <vt:lpstr>應付當沖券差申報平台(續)</vt:lpstr>
      <vt:lpstr>應付當沖券差申報平台(續)</vt:lpstr>
      <vt:lpstr>證金公司標借議借</vt:lpstr>
      <vt:lpstr>大綱</vt:lpstr>
      <vt:lpstr>當沖券差申報時點</vt:lpstr>
      <vt:lpstr>當沖券差作業流程</vt:lpstr>
      <vt:lpstr>當沖券差作業流程圖</vt:lpstr>
      <vt:lpstr>現股當沖戶券差申報(BCE)</vt:lpstr>
      <vt:lpstr>現股當沖專戶券差申報(BCF)</vt:lpstr>
      <vt:lpstr>當沖券差實務作業範例</vt:lpstr>
      <vt:lpstr>當沖券差實務作業範例</vt:lpstr>
      <vt:lpstr>當沖券差實務作業範例(續)</vt:lpstr>
      <vt:lpstr>當沖券差實務作業範例(續)</vt:lpstr>
      <vt:lpstr>當沖券差實務作業範例(續)</vt:lpstr>
      <vt:lpstr>大綱</vt:lpstr>
      <vt:lpstr>重要作業時程說明</vt:lpstr>
      <vt:lpstr>補充說明</vt:lpstr>
      <vt:lpstr>投影片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1143</cp:lastModifiedBy>
  <cp:revision>921</cp:revision>
  <dcterms:created xsi:type="dcterms:W3CDTF">2013-06-26T09:28:02Z</dcterms:created>
  <dcterms:modified xsi:type="dcterms:W3CDTF">2014-05-30T02:12:35Z</dcterms:modified>
</cp:coreProperties>
</file>