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510" r:id="rId1"/>
  </p:sldMasterIdLst>
  <p:notesMasterIdLst>
    <p:notesMasterId r:id="rId7"/>
  </p:notesMasterIdLst>
  <p:handoutMasterIdLst>
    <p:handoutMasterId r:id="rId8"/>
  </p:handoutMasterIdLst>
  <p:sldIdLst>
    <p:sldId id="584" r:id="rId2"/>
    <p:sldId id="606" r:id="rId3"/>
    <p:sldId id="607" r:id="rId4"/>
    <p:sldId id="609" r:id="rId5"/>
    <p:sldId id="597" r:id="rId6"/>
  </p:sldIdLst>
  <p:sldSz cx="9144000" cy="6858000" type="screen4x3"/>
  <p:notesSz cx="6805613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EB3600"/>
    <a:srgbClr val="F57E1B"/>
    <a:srgbClr val="FCD5B5"/>
    <a:srgbClr val="F5D5B5"/>
    <a:srgbClr val="CCCC00"/>
    <a:srgbClr val="4A7EBB"/>
    <a:srgbClr val="3333FF"/>
    <a:srgbClr val="333399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淺色樣式 1 - 輔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2" autoAdjust="0"/>
    <p:restoredTop sz="93962" autoAdjust="0"/>
  </p:normalViewPr>
  <p:slideViewPr>
    <p:cSldViewPr>
      <p:cViewPr varScale="1">
        <p:scale>
          <a:sx n="82" d="100"/>
          <a:sy n="82" d="100"/>
        </p:scale>
        <p:origin x="-1507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318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6888"/>
          </a:xfrm>
          <a:prstGeom prst="rect">
            <a:avLst/>
          </a:prstGeom>
        </p:spPr>
        <p:txBody>
          <a:bodyPr vert="horz" lIns="92515" tIns="46259" rIns="92515" bIns="46259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3552" y="0"/>
            <a:ext cx="2950475" cy="496888"/>
          </a:xfrm>
          <a:prstGeom prst="rect">
            <a:avLst/>
          </a:prstGeom>
        </p:spPr>
        <p:txBody>
          <a:bodyPr vert="horz" lIns="92515" tIns="46259" rIns="92515" bIns="46259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F315EC74-E0E1-4925-95F4-87C8A16BA174}" type="datetimeFigureOut">
              <a:rPr lang="zh-TW" altLang="en-US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4"/>
            <a:ext cx="2950475" cy="496887"/>
          </a:xfrm>
          <a:prstGeom prst="rect">
            <a:avLst/>
          </a:prstGeom>
        </p:spPr>
        <p:txBody>
          <a:bodyPr vert="horz" lIns="92515" tIns="46259" rIns="92515" bIns="46259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3552" y="9440864"/>
            <a:ext cx="2950475" cy="496887"/>
          </a:xfrm>
          <a:prstGeom prst="rect">
            <a:avLst/>
          </a:prstGeom>
        </p:spPr>
        <p:txBody>
          <a:bodyPr vert="horz" lIns="92515" tIns="46259" rIns="92515" bIns="46259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3D45FDF7-16C3-40EF-9E63-FAF693DB23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70276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5300"/>
          </a:xfrm>
          <a:prstGeom prst="rect">
            <a:avLst/>
          </a:prstGeom>
        </p:spPr>
        <p:txBody>
          <a:bodyPr vert="horz" lIns="92809" tIns="46406" rIns="92809" bIns="4640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3552" y="0"/>
            <a:ext cx="2950475" cy="495300"/>
          </a:xfrm>
          <a:prstGeom prst="rect">
            <a:avLst/>
          </a:prstGeom>
        </p:spPr>
        <p:txBody>
          <a:bodyPr vert="horz" lIns="92809" tIns="46406" rIns="92809" bIns="4640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8F96456-E6E0-46C8-A902-D581EDB28862}" type="datetimeFigureOut">
              <a:rPr lang="zh-TW" altLang="en-US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70463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9" tIns="46406" rIns="92809" bIns="46406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879" y="4722814"/>
            <a:ext cx="5443856" cy="4473575"/>
          </a:xfrm>
          <a:prstGeom prst="rect">
            <a:avLst/>
          </a:prstGeom>
        </p:spPr>
        <p:txBody>
          <a:bodyPr vert="horz" lIns="92809" tIns="46406" rIns="92809" bIns="46406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0475" cy="495300"/>
          </a:xfrm>
          <a:prstGeom prst="rect">
            <a:avLst/>
          </a:prstGeom>
        </p:spPr>
        <p:txBody>
          <a:bodyPr vert="horz" lIns="92809" tIns="46406" rIns="92809" bIns="4640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3552" y="9442450"/>
            <a:ext cx="2950475" cy="495300"/>
          </a:xfrm>
          <a:prstGeom prst="rect">
            <a:avLst/>
          </a:prstGeom>
        </p:spPr>
        <p:txBody>
          <a:bodyPr vert="horz" lIns="92809" tIns="46406" rIns="92809" bIns="4640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68ED44EA-98FA-47D4-8310-0CC506F1160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328797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簡報封面頁-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6" descr="臺灣證券交易所LOGO、1願景-彩色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" y="304800"/>
            <a:ext cx="33162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yi-siou\Twse\1020527-證交所各類文宣品\LOGO、標語-PNG檔\竭誠為您服務-藍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549275"/>
            <a:ext cx="22399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D:\yi-siou\Twse\1020527-證交所各類文宣品\LOGO、標語-PNG檔\2任務3策略標語-簡報封面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2450" y="6307138"/>
            <a:ext cx="802798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7702F-CEA9-4BD6-9BC4-9D9A83926D15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0F14E-7444-419D-B403-DEF789BAC8E4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958CB-3670-41E5-B965-B864ADDE9BE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F5134-D766-4B25-9580-73266FAF3337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F39C1-8E26-452A-AABD-D5A8A7D5349B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5E673-BDF6-4446-826F-BE5522FDC17D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底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yi-siou\Twse\1020527-排版\簡報底頁-W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335713"/>
            <a:ext cx="83661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4904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4CB4B-C9FE-4A06-AE51-674E2F93ABAD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23057-3A9F-4A6A-BD14-911961605F35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E6EA-21A2-4574-9503-76BC1F45D66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73AED-2817-46A0-9D88-D5F6ED02FD6F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0DE4C-D394-4786-A812-4BCD9C1192CA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54366-48C6-4052-B68B-24D3C8C5310A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CB5C2-207E-4D9D-9EFD-F4E5625D689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61A8A-D510-44F4-8B19-42C51E3EC707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C5E38-8E73-4D81-BD97-027F77E7BD90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1E9DA-9790-4378-BE4A-B0D96D3CF66E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27874-1091-4988-BA6C-9BEEFE2F8FFE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A9045-A7D9-48AC-9FF5-151B792575B2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B11F5-3C54-469F-B630-87A71454650F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6" descr="簡報內頁、底頁-A.jp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85763" y="177800"/>
            <a:ext cx="73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50088" y="417513"/>
            <a:ext cx="1722437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D937A4A-34D6-448C-AD04-053EE6FE49A1}" type="datetime1">
              <a:rPr lang="zh-TW" altLang="en-US" smtClean="0"/>
              <a:pPr>
                <a:defRPr/>
              </a:pPr>
              <a:t>2015/4/2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79596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1273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" name="文字方塊 3"/>
          <p:cNvSpPr txBox="1">
            <a:spLocks noChangeArrowheads="1"/>
          </p:cNvSpPr>
          <p:nvPr userDrawn="1"/>
        </p:nvSpPr>
        <p:spPr bwMode="auto">
          <a:xfrm>
            <a:off x="6876256" y="404664"/>
            <a:ext cx="208870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11" r:id="rId1"/>
    <p:sldLayoutId id="2147485512" r:id="rId2"/>
    <p:sldLayoutId id="2147485513" r:id="rId3"/>
    <p:sldLayoutId id="2147485514" r:id="rId4"/>
    <p:sldLayoutId id="2147485515" r:id="rId5"/>
    <p:sldLayoutId id="2147485516" r:id="rId6"/>
    <p:sldLayoutId id="2147485517" r:id="rId7"/>
    <p:sldLayoutId id="2147485518" r:id="rId8"/>
    <p:sldLayoutId id="2147485519" r:id="rId9"/>
    <p:sldLayoutId id="2147485520" r:id="rId10"/>
    <p:sldLayoutId id="214748552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放寬當沖標的範圍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0000CC"/>
                </a:solidFill>
              </a:rPr>
              <a:t>交易部</a:t>
            </a:r>
            <a:endParaRPr lang="en-US" altLang="zh-TW" dirty="0" smtClean="0">
              <a:solidFill>
                <a:srgbClr val="0000CC"/>
              </a:solidFill>
            </a:endParaRPr>
          </a:p>
          <a:p>
            <a:r>
              <a:rPr lang="en-US" altLang="zh-TW" dirty="0" smtClean="0">
                <a:solidFill>
                  <a:srgbClr val="0000CC"/>
                </a:solidFill>
              </a:rPr>
              <a:t>2015.4</a:t>
            </a:r>
            <a:endParaRPr lang="zh-TW" altLang="en-US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6876256" y="404664"/>
            <a:ext cx="208870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043608" y="260648"/>
            <a:ext cx="6984776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現況及實施日期</a:t>
            </a:r>
            <a:endParaRPr kumimoji="1" lang="zh-TW" altLang="en-US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1043608" y="1268760"/>
            <a:ext cx="7799026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kumimoji="1" lang="zh-TW" altLang="zh-TW" sz="4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C5E38-8E73-4D81-BD97-027F77E7BD90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18" name="內容版面配置區 2"/>
          <p:cNvSpPr txBox="1">
            <a:spLocks/>
          </p:cNvSpPr>
          <p:nvPr/>
        </p:nvSpPr>
        <p:spPr>
          <a:xfrm>
            <a:off x="323528" y="908720"/>
            <a:ext cx="8303082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放寬當沖標的範圍實施日期：</a:t>
            </a:r>
            <a:r>
              <a:rPr lang="en-US" altLang="zh-TW" sz="4000" b="1" dirty="0" smtClean="0">
                <a:solidFill>
                  <a:srgbClr val="0000CC"/>
                </a:solidFill>
                <a:latin typeface="微軟正黑體" pitchFamily="34" charset="-120"/>
                <a:ea typeface="微軟正黑體" pitchFamily="34" charset="-120"/>
              </a:rPr>
              <a:t>2015/6/1</a:t>
            </a:r>
          </a:p>
          <a:p>
            <a:pPr marL="342900" lvl="0" indent="-342900">
              <a:lnSpc>
                <a:spcPts val="6500"/>
              </a:lnSpc>
              <a:spcBef>
                <a:spcPct val="20000"/>
              </a:spcBef>
              <a:defRPr/>
            </a:pPr>
            <a:endParaRPr lang="en-US" altLang="zh-TW" sz="40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立方體 9"/>
          <p:cNvSpPr/>
          <p:nvPr/>
        </p:nvSpPr>
        <p:spPr>
          <a:xfrm>
            <a:off x="467544" y="4941168"/>
            <a:ext cx="2520280" cy="648072"/>
          </a:xfrm>
          <a:prstGeom prst="cube">
            <a:avLst/>
          </a:prstGeom>
          <a:solidFill>
            <a:schemeClr val="accent4">
              <a:lumMod val="5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富櫃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立方體 10"/>
          <p:cNvSpPr/>
          <p:nvPr/>
        </p:nvSpPr>
        <p:spPr>
          <a:xfrm>
            <a:off x="539552" y="3861048"/>
            <a:ext cx="2448272" cy="576064"/>
          </a:xfrm>
          <a:prstGeom prst="cube">
            <a:avLst/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中型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100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立方體 11"/>
          <p:cNvSpPr/>
          <p:nvPr/>
        </p:nvSpPr>
        <p:spPr>
          <a:xfrm>
            <a:off x="611560" y="2780928"/>
            <a:ext cx="2304256" cy="576064"/>
          </a:xfrm>
          <a:prstGeom prst="cube">
            <a:avLst/>
          </a:prstGeom>
          <a:solidFill>
            <a:schemeClr val="accent4">
              <a:lumMod val="60000"/>
              <a:lumOff val="40000"/>
            </a:schemeClr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臺灣</a:t>
            </a:r>
            <a:r>
              <a:rPr lang="en-US" altLang="zh-TW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sz="2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加號 12"/>
          <p:cNvSpPr/>
          <p:nvPr/>
        </p:nvSpPr>
        <p:spPr>
          <a:xfrm>
            <a:off x="1547664" y="3501008"/>
            <a:ext cx="360040" cy="360040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加號 13"/>
          <p:cNvSpPr/>
          <p:nvPr/>
        </p:nvSpPr>
        <p:spPr>
          <a:xfrm>
            <a:off x="1547664" y="4509120"/>
            <a:ext cx="360040" cy="360040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>
            <a:off x="179512" y="1700808"/>
            <a:ext cx="3096344" cy="504056"/>
          </a:xfrm>
          <a:prstGeom prst="ellipse">
            <a:avLst/>
          </a:prstGeom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b="1" u="sng" dirty="0" smtClean="0">
                <a:latin typeface="微軟正黑體" pitchFamily="34" charset="-120"/>
                <a:ea typeface="微軟正黑體" pitchFamily="34" charset="-120"/>
              </a:rPr>
              <a:t>現行</a:t>
            </a:r>
            <a:endParaRPr lang="zh-TW" altLang="en-US" sz="2000" b="1" u="sng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向右箭號 15"/>
          <p:cNvSpPr/>
          <p:nvPr/>
        </p:nvSpPr>
        <p:spPr>
          <a:xfrm>
            <a:off x="3707904" y="2708920"/>
            <a:ext cx="1224136" cy="3384376"/>
          </a:xfrm>
          <a:prstGeom prst="striped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橢圓 18"/>
          <p:cNvSpPr/>
          <p:nvPr/>
        </p:nvSpPr>
        <p:spPr>
          <a:xfrm>
            <a:off x="5436096" y="1700808"/>
            <a:ext cx="3096344" cy="504056"/>
          </a:xfrm>
          <a:prstGeom prst="ellipse">
            <a:avLst/>
          </a:prstGeom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b="1" u="sng" dirty="0" smtClean="0">
                <a:latin typeface="微軟正黑體" pitchFamily="34" charset="-120"/>
                <a:ea typeface="微軟正黑體" pitchFamily="34" charset="-120"/>
              </a:rPr>
              <a:t>實施後</a:t>
            </a:r>
            <a:endParaRPr lang="zh-TW" altLang="en-US" sz="2000" b="1" u="sng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0" name="立方體 19"/>
          <p:cNvSpPr/>
          <p:nvPr/>
        </p:nvSpPr>
        <p:spPr>
          <a:xfrm>
            <a:off x="5796136" y="2420888"/>
            <a:ext cx="2304256" cy="504056"/>
          </a:xfrm>
          <a:prstGeom prst="cube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臺灣</a:t>
            </a:r>
            <a:r>
              <a:rPr lang="en-US" altLang="zh-TW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sz="2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1" name="立方體 20"/>
          <p:cNvSpPr/>
          <p:nvPr/>
        </p:nvSpPr>
        <p:spPr>
          <a:xfrm>
            <a:off x="5724128" y="3284984"/>
            <a:ext cx="2448272" cy="504056"/>
          </a:xfrm>
          <a:prstGeom prst="cube">
            <a:avLst>
              <a:gd name="adj" fmla="val 17596"/>
            </a:avLst>
          </a:prstGeom>
          <a:solidFill>
            <a:schemeClr val="accent4">
              <a:lumMod val="75000"/>
            </a:schemeClr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中型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100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立方體 22"/>
          <p:cNvSpPr/>
          <p:nvPr/>
        </p:nvSpPr>
        <p:spPr>
          <a:xfrm>
            <a:off x="5724128" y="4149080"/>
            <a:ext cx="2520280" cy="504056"/>
          </a:xfrm>
          <a:prstGeom prst="cube">
            <a:avLst>
              <a:gd name="adj" fmla="val 17596"/>
            </a:avLst>
          </a:prstGeom>
          <a:solidFill>
            <a:schemeClr val="accent4">
              <a:lumMod val="5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富櫃</a:t>
            </a:r>
            <a:r>
              <a:rPr lang="en-US" altLang="zh-TW" b="1" dirty="0" smtClean="0">
                <a:latin typeface="微軟正黑體" pitchFamily="34" charset="-120"/>
                <a:ea typeface="微軟正黑體" pitchFamily="34" charset="-120"/>
              </a:rPr>
              <a:t>50</a:t>
            </a:r>
            <a:r>
              <a:rPr lang="zh-TW" altLang="en-US" b="1" dirty="0" smtClean="0">
                <a:latin typeface="微軟正黑體" pitchFamily="34" charset="-120"/>
                <a:ea typeface="微軟正黑體" pitchFamily="34" charset="-120"/>
              </a:rPr>
              <a:t>成分股</a:t>
            </a:r>
            <a:endParaRPr lang="zh-TW" altLang="en-US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加號 23"/>
          <p:cNvSpPr/>
          <p:nvPr/>
        </p:nvSpPr>
        <p:spPr>
          <a:xfrm>
            <a:off x="6732240" y="2924944"/>
            <a:ext cx="360040" cy="360040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加號 24"/>
          <p:cNvSpPr/>
          <p:nvPr/>
        </p:nvSpPr>
        <p:spPr>
          <a:xfrm>
            <a:off x="6732240" y="3789040"/>
            <a:ext cx="360040" cy="360040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立方體 25"/>
          <p:cNvSpPr/>
          <p:nvPr/>
        </p:nvSpPr>
        <p:spPr>
          <a:xfrm>
            <a:off x="5220072" y="4941168"/>
            <a:ext cx="3816424" cy="936104"/>
          </a:xfrm>
          <a:prstGeom prst="cube">
            <a:avLst>
              <a:gd name="adj" fmla="val 12042"/>
            </a:avLst>
          </a:prstGeom>
          <a:solidFill>
            <a:srgbClr val="C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權證標的股票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含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en-US" sz="2000" b="1" dirty="0" smtClean="0">
                <a:latin typeface="微軟正黑體" pitchFamily="34" charset="-120"/>
                <a:ea typeface="微軟正黑體" pitchFamily="34" charset="-120"/>
              </a:rPr>
              <a:t>級發行人可發行標的股票</a:t>
            </a:r>
            <a:r>
              <a:rPr lang="en-US" altLang="zh-TW" sz="2000" b="1" dirty="0" smtClean="0"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20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7" name="加號 26"/>
          <p:cNvSpPr/>
          <p:nvPr/>
        </p:nvSpPr>
        <p:spPr>
          <a:xfrm>
            <a:off x="6732240" y="4653136"/>
            <a:ext cx="360040" cy="28803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立方體 27"/>
          <p:cNvSpPr/>
          <p:nvPr/>
        </p:nvSpPr>
        <p:spPr>
          <a:xfrm>
            <a:off x="5220072" y="6165304"/>
            <a:ext cx="3744416" cy="548680"/>
          </a:xfrm>
          <a:prstGeom prst="cube">
            <a:avLst>
              <a:gd name="adj" fmla="val 19898"/>
            </a:avLst>
          </a:prstGeom>
          <a:solidFill>
            <a:srgbClr val="C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所有</a:t>
            </a: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ETF</a:t>
            </a:r>
            <a:endParaRPr lang="zh-TW" altLang="en-US" sz="28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9" name="加號 28"/>
          <p:cNvSpPr/>
          <p:nvPr/>
        </p:nvSpPr>
        <p:spPr>
          <a:xfrm>
            <a:off x="6804248" y="5877272"/>
            <a:ext cx="360040" cy="288032"/>
          </a:xfrm>
          <a:prstGeom prst="mathPlus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文字方塊 29"/>
          <p:cNvSpPr txBox="1"/>
          <p:nvPr/>
        </p:nvSpPr>
        <p:spPr>
          <a:xfrm>
            <a:off x="179512" y="6165304"/>
            <a:ext cx="48245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 smtClean="0"/>
              <a:t>*</a:t>
            </a:r>
            <a:r>
              <a:rPr lang="zh-TW" altLang="en-US" sz="1600" dirty="0" smtClean="0"/>
              <a:t>提醒：櫃轉市證券原符合上櫃當沖資格者，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zh-TW" altLang="en-US" sz="1600" dirty="0" smtClean="0"/>
              <a:t>            上市後不見得符合當沖資格</a:t>
            </a:r>
            <a:endParaRPr lang="zh-TW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6876256" y="404664"/>
            <a:ext cx="208870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043608" y="260648"/>
            <a:ext cx="6984776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放寬當沖標的</a:t>
            </a:r>
            <a:endParaRPr kumimoji="1" lang="zh-TW" altLang="en-US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1043608" y="1268760"/>
            <a:ext cx="7799026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kumimoji="1" lang="zh-TW" altLang="zh-TW" sz="4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9" name="內容版面配置區 28"/>
          <p:cNvSpPr>
            <a:spLocks noGrp="1"/>
          </p:cNvSpPr>
          <p:nvPr>
            <p:ph idx="1"/>
          </p:nvPr>
        </p:nvSpPr>
        <p:spPr>
          <a:xfrm>
            <a:off x="323528" y="1052736"/>
            <a:ext cx="8363272" cy="5073427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權證標的篩選</a:t>
            </a: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時程</a:t>
            </a:r>
            <a:r>
              <a:rPr lang="zh-TW" altLang="zh-TW" sz="2800" b="1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914400" lvl="1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季度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調整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914400" lvl="1" indent="-51435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zh-TW" altLang="zh-TW" sz="2400" dirty="0" smtClean="0">
                <a:latin typeface="微軟正黑體" pitchFamily="34" charset="-120"/>
                <a:ea typeface="微軟正黑體" pitchFamily="34" charset="-120"/>
              </a:rPr>
              <a:t>年報、季報、半年報調整</a:t>
            </a:r>
            <a:endParaRPr lang="en-US" altLang="zh-TW" b="1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lnSpc>
                <a:spcPct val="150000"/>
              </a:lnSpc>
              <a:spcBef>
                <a:spcPts val="0"/>
              </a:spcBef>
            </a:pPr>
            <a:r>
              <a:rPr lang="zh-TW" altLang="en-US" sz="2800" b="1" dirty="0" smtClean="0">
                <a:latin typeface="微軟正黑體" pitchFamily="34" charset="-120"/>
                <a:ea typeface="微軟正黑體" pitchFamily="34" charset="-120"/>
              </a:rPr>
              <a:t>權證標的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股票</a:t>
            </a:r>
            <a:r>
              <a:rPr lang="zh-TW" altLang="en-US" sz="3000" b="1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30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權證標的生效後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次一營業日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可當沖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Ex. 7/1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權證標的生效，</a:t>
            </a:r>
            <a:r>
              <a:rPr lang="en-US" altLang="zh-TW" sz="2400" dirty="0" smtClean="0">
                <a:latin typeface="微軟正黑體" pitchFamily="34" charset="-120"/>
                <a:ea typeface="微軟正黑體" pitchFamily="34" charset="-120"/>
              </a:rPr>
              <a:t>7/2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當沖標的生效</a:t>
            </a:r>
            <a:endParaRPr lang="en-US" altLang="zh-TW" sz="2400" dirty="0" smtClean="0">
              <a:latin typeface="微軟正黑體" pitchFamily="34" charset="-120"/>
              <a:ea typeface="微軟正黑體" pitchFamily="34" charset="-120"/>
            </a:endParaRPr>
          </a:p>
          <a:p>
            <a:pPr marL="514350" indent="-514350">
              <a:lnSpc>
                <a:spcPct val="150000"/>
              </a:lnSpc>
              <a:spcBef>
                <a:spcPts val="0"/>
              </a:spcBef>
            </a:pPr>
            <a:r>
              <a:rPr lang="en-US" altLang="zh-TW" sz="2800" b="1" dirty="0" smtClean="0">
                <a:latin typeface="微軟正黑體" pitchFamily="34" charset="-120"/>
                <a:ea typeface="微軟正黑體" pitchFamily="34" charset="-120"/>
              </a:rPr>
              <a:t>ETF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800" dirty="0" smtClean="0">
                <a:latin typeface="微軟正黑體" pitchFamily="34" charset="-120"/>
                <a:ea typeface="微軟正黑體" pitchFamily="34" charset="-120"/>
              </a:rPr>
              <a:t>ETF</a:t>
            </a:r>
            <a:r>
              <a:rPr lang="zh-TW" altLang="en-US" b="1" dirty="0" smtClean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上市後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即可當沖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C5E38-8E73-4D81-BD97-027F77E7BD90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18" name="內容版面配置區 2"/>
          <p:cNvSpPr txBox="1">
            <a:spLocks/>
          </p:cNvSpPr>
          <p:nvPr/>
        </p:nvSpPr>
        <p:spPr>
          <a:xfrm>
            <a:off x="323528" y="908720"/>
            <a:ext cx="8303082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defRPr/>
            </a:pPr>
            <a:endParaRPr lang="en-US" altLang="zh-TW" sz="40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/>
          <p:cNvSpPr txBox="1">
            <a:spLocks noChangeArrowheads="1"/>
          </p:cNvSpPr>
          <p:nvPr/>
        </p:nvSpPr>
        <p:spPr bwMode="auto">
          <a:xfrm>
            <a:off x="6876256" y="404664"/>
            <a:ext cx="2088703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zh-TW" altLang="en-US"/>
          </a:p>
        </p:txBody>
      </p:sp>
      <p:sp>
        <p:nvSpPr>
          <p:cNvPr id="3" name="標題 1"/>
          <p:cNvSpPr txBox="1">
            <a:spLocks/>
          </p:cNvSpPr>
          <p:nvPr/>
        </p:nvSpPr>
        <p:spPr>
          <a:xfrm>
            <a:off x="1043608" y="260648"/>
            <a:ext cx="6984776" cy="72008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32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放寬當沖標的</a:t>
            </a:r>
            <a:endParaRPr kumimoji="1" lang="zh-TW" altLang="en-US" sz="3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1043608" y="1268760"/>
            <a:ext cx="7799026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kumimoji="1" lang="zh-TW" altLang="zh-TW" sz="4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C5E38-8E73-4D81-BD97-027F77E7BD90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18" name="內容版面配置區 2"/>
          <p:cNvSpPr txBox="1">
            <a:spLocks/>
          </p:cNvSpPr>
          <p:nvPr/>
        </p:nvSpPr>
        <p:spPr>
          <a:xfrm>
            <a:off x="323528" y="908720"/>
            <a:ext cx="8303082" cy="48965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lvl="0" indent="-342900">
              <a:lnSpc>
                <a:spcPts val="6500"/>
              </a:lnSpc>
              <a:spcBef>
                <a:spcPct val="20000"/>
              </a:spcBef>
              <a:defRPr/>
            </a:pPr>
            <a:endParaRPr lang="en-US" altLang="zh-TW" sz="40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342900" lvl="0" indent="-342900">
              <a:lnSpc>
                <a:spcPts val="6500"/>
              </a:lnSpc>
              <a:spcBef>
                <a:spcPct val="20000"/>
              </a:spcBef>
              <a:buFontTx/>
              <a:buChar char="•"/>
              <a:defRPr/>
            </a:pPr>
            <a:endParaRPr lang="en-US" altLang="zh-TW" sz="2800" b="1" dirty="0" smtClean="0"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10" name="內容版面配置區 9"/>
          <p:cNvGraphicFramePr>
            <a:graphicFrameLocks noGrp="1"/>
          </p:cNvGraphicFramePr>
          <p:nvPr>
            <p:ph idx="1"/>
          </p:nvPr>
        </p:nvGraphicFramePr>
        <p:xfrm>
          <a:off x="251520" y="1000760"/>
          <a:ext cx="8712967" cy="58126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04323"/>
                <a:gridCol w="2904322"/>
                <a:gridCol w="2904322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月份</a:t>
                      </a:r>
                      <a:endParaRPr lang="zh-TW" altLang="en-US" dirty="0"/>
                    </a:p>
                  </a:txBody>
                  <a:tcPr marL="0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1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 smtClean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1/2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：權證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Q1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標的生效</a:t>
                      </a:r>
                      <a:endParaRPr lang="zh-TW" sz="1600" kern="100" dirty="0">
                        <a:solidFill>
                          <a:srgbClr val="00206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2</a:t>
                      </a:r>
                      <a:r>
                        <a:rPr lang="zh-TW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3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0" u="none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台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及中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：第三</a:t>
                      </a:r>
                      <a:r>
                        <a:rPr lang="zh-TW" sz="1600" b="1" kern="100" dirty="0" smtClean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個星期五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收盤後生效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latin typeface="Times New Roman"/>
                          <a:ea typeface="標楷體"/>
                          <a:cs typeface="Times New Roman"/>
                        </a:rPr>
                        <a:t>3/31</a:t>
                      </a:r>
                      <a:r>
                        <a:rPr lang="zh-TW" sz="1600" b="1" kern="100" dirty="0">
                          <a:latin typeface="Times New Roman"/>
                          <a:ea typeface="標楷體"/>
                          <a:cs typeface="Times New Roman"/>
                        </a:rPr>
                        <a:t>：</a:t>
                      </a:r>
                      <a:r>
                        <a:rPr lang="zh-TW" sz="1600" b="1" kern="100" dirty="0" smtClean="0">
                          <a:latin typeface="Times New Roman"/>
                          <a:ea typeface="標楷體"/>
                          <a:cs typeface="Times New Roman"/>
                        </a:rPr>
                        <a:t>年報</a:t>
                      </a:r>
                      <a:endParaRPr lang="zh-TW" sz="1600" kern="100" dirty="0" smtClean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42256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4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 smtClean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4/1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：權證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Q2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標的生效</a:t>
                      </a:r>
                      <a:endParaRPr lang="zh-TW" sz="1600" kern="100" dirty="0">
                        <a:solidFill>
                          <a:srgbClr val="00206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5</a:t>
                      </a:r>
                      <a:r>
                        <a:rPr lang="zh-TW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5/15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Q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Symbol"/>
                          <a:ea typeface="標楷體"/>
                          <a:cs typeface="Times New Roman"/>
                        </a:rPr>
                        <a:t>1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Symbol"/>
                          <a:ea typeface="標楷體"/>
                          <a:cs typeface="Times New Roman"/>
                        </a:rPr>
                        <a:t>季報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5/30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：金控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Q1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季報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權證可能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調整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6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台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及中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：第三個星期五收盤後生效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7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 smtClean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7/1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：權證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Q3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標的生效</a:t>
                      </a:r>
                      <a:endParaRPr lang="zh-TW" sz="1600" kern="100" dirty="0">
                        <a:solidFill>
                          <a:srgbClr val="00206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8</a:t>
                      </a:r>
                      <a:r>
                        <a:rPr lang="zh-TW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8/14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Q2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季</a:t>
                      </a:r>
                      <a:r>
                        <a:rPr lang="zh-TW" sz="1600" b="1" kern="100" dirty="0" smtClean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報</a:t>
                      </a:r>
                      <a:endParaRPr lang="en-US" altLang="zh-TW" sz="1600" b="0" kern="100" dirty="0" smtClean="0">
                        <a:solidFill>
                          <a:schemeClr val="dk1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 smtClean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8/31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：金控、銀行票券、保險、證券業半年報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權證可能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調整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9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台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及中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：第三個星期五收盤後生效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</a:tr>
              <a:tr h="135632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10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 smtClean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10/1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：權證</a:t>
                      </a:r>
                      <a:r>
                        <a:rPr lang="en-US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Q4</a:t>
                      </a:r>
                      <a:r>
                        <a:rPr lang="zh-TW" sz="1600" b="1" kern="100" dirty="0">
                          <a:solidFill>
                            <a:srgbClr val="002060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標的生效</a:t>
                      </a:r>
                      <a:endParaRPr lang="zh-TW" sz="1600" kern="100" dirty="0">
                        <a:solidFill>
                          <a:srgbClr val="002060"/>
                        </a:solidFill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11</a:t>
                      </a:r>
                      <a:r>
                        <a:rPr lang="zh-TW" sz="1800" b="1" u="sng" kern="100" dirty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zh-TW" sz="18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11/14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 Q3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季報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marL="342900" lvl="0" indent="-342900" algn="l">
                        <a:lnSpc>
                          <a:spcPts val="2400"/>
                        </a:lnSpc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11/29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：金控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Q3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季報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(</a:t>
                      </a:r>
                      <a:r>
                        <a:rPr lang="zh-TW" sz="1600" b="1" kern="100" dirty="0" smtClean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權證可能</a:t>
                      </a:r>
                      <a:r>
                        <a:rPr lang="zh-TW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調整</a:t>
                      </a:r>
                      <a:r>
                        <a:rPr lang="en-US" sz="1600" b="1" kern="100" dirty="0">
                          <a:solidFill>
                            <a:srgbClr val="1D1B11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)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en-US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12</a:t>
                      </a:r>
                      <a:r>
                        <a:rPr lang="zh-TW" sz="1800" b="1" u="sng" kern="100" dirty="0" smtClean="0">
                          <a:latin typeface="Times New Roman"/>
                          <a:ea typeface="標楷體"/>
                          <a:cs typeface="Times New Roman"/>
                        </a:rPr>
                        <a:t>月</a:t>
                      </a:r>
                      <a:endParaRPr lang="en-US" altLang="zh-TW" sz="1800" b="1" u="sng" kern="100" dirty="0" smtClean="0">
                        <a:latin typeface="Times New Roman"/>
                        <a:ea typeface="標楷體"/>
                        <a:cs typeface="Times New Roman"/>
                      </a:endParaRPr>
                    </a:p>
                    <a:p>
                      <a:pPr algn="l">
                        <a:lnSpc>
                          <a:spcPts val="2400"/>
                        </a:lnSpc>
                        <a:spcAft>
                          <a:spcPts val="0"/>
                        </a:spcAft>
                      </a:pPr>
                      <a:r>
                        <a:rPr lang="zh-TW" sz="1600" b="1" kern="100" dirty="0" smtClean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台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50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及中</a:t>
                      </a:r>
                      <a:r>
                        <a:rPr lang="en-US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100</a:t>
                      </a:r>
                      <a:r>
                        <a:rPr lang="zh-TW" sz="1600" b="1" kern="100" dirty="0">
                          <a:solidFill>
                            <a:srgbClr val="0000CC"/>
                          </a:solidFill>
                          <a:latin typeface="Times New Roman"/>
                          <a:ea typeface="標楷體"/>
                          <a:cs typeface="Times New Roman"/>
                        </a:rPr>
                        <a:t>：第三個星期五收盤後生效</a:t>
                      </a:r>
                      <a:endParaRPr lang="zh-TW" sz="16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0" marR="53062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5400"/>
            <a:ext cx="7772400" cy="1362075"/>
          </a:xfrm>
        </p:spPr>
        <p:txBody>
          <a:bodyPr/>
          <a:lstStyle/>
          <a:p>
            <a:pPr>
              <a:defRPr/>
            </a:pPr>
            <a:r>
              <a:rPr kumimoji="1" lang="zh-TW" altLang="en-US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謝謝各位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5ECF7-5529-4985-B609-01EA952FBEA1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中文簡報範本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3333FF"/>
            </a:gs>
            <a:gs pos="6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ln>
          <a:solidFill>
            <a:schemeClr val="tx2">
              <a:lumMod val="20000"/>
              <a:lumOff val="8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中文簡報範本</Template>
  <TotalTime>13056</TotalTime>
  <Words>275</Words>
  <Application>Microsoft Office PowerPoint</Application>
  <PresentationFormat>如螢幕大小 (4:3)</PresentationFormat>
  <Paragraphs>60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中文簡報範本</vt:lpstr>
      <vt:lpstr>放寬當沖標的範圍</vt:lpstr>
      <vt:lpstr>投影片 2</vt:lpstr>
      <vt:lpstr>投影片 3</vt:lpstr>
      <vt:lpstr>投影片 4</vt:lpstr>
      <vt:lpstr>謝謝各位</vt:lpstr>
    </vt:vector>
  </TitlesOfParts>
  <Company>twse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Valued Acer Customer</dc:creator>
  <cp:lastModifiedBy>00</cp:lastModifiedBy>
  <cp:revision>1575</cp:revision>
  <dcterms:created xsi:type="dcterms:W3CDTF">2009-10-26T01:01:24Z</dcterms:created>
  <dcterms:modified xsi:type="dcterms:W3CDTF">2015-04-02T08:58:12Z</dcterms:modified>
</cp:coreProperties>
</file>