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321" r:id="rId3"/>
    <p:sldId id="322" r:id="rId4"/>
    <p:sldId id="323" r:id="rId5"/>
    <p:sldId id="324" r:id="rId6"/>
    <p:sldId id="325" r:id="rId7"/>
    <p:sldId id="311" r:id="rId8"/>
    <p:sldId id="314" r:id="rId9"/>
    <p:sldId id="313" r:id="rId10"/>
    <p:sldId id="316" r:id="rId11"/>
    <p:sldId id="320" r:id="rId12"/>
    <p:sldId id="318" r:id="rId13"/>
    <p:sldId id="317" r:id="rId14"/>
    <p:sldId id="319" r:id="rId15"/>
    <p:sldId id="326" r:id="rId16"/>
    <p:sldId id="327" r:id="rId17"/>
    <p:sldId id="334" r:id="rId18"/>
    <p:sldId id="328" r:id="rId19"/>
    <p:sldId id="330" r:id="rId20"/>
    <p:sldId id="331" r:id="rId21"/>
    <p:sldId id="332" r:id="rId22"/>
    <p:sldId id="333" r:id="rId23"/>
    <p:sldId id="335" r:id="rId24"/>
    <p:sldId id="270" r:id="rId25"/>
  </p:sldIdLst>
  <p:sldSz cx="9144000" cy="6858000" type="screen4x3"/>
  <p:notesSz cx="6805613"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800000"/>
    <a:srgbClr val="A50021"/>
    <a:srgbClr val="00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10" autoAdjust="0"/>
  </p:normalViewPr>
  <p:slideViewPr>
    <p:cSldViewPr>
      <p:cViewPr>
        <p:scale>
          <a:sx n="67" d="100"/>
          <a:sy n="67" d="100"/>
        </p:scale>
        <p:origin x="-1258" y="-62"/>
      </p:cViewPr>
      <p:guideLst>
        <p:guide orient="horz" pos="2160"/>
        <p:guide pos="2880"/>
      </p:guideLst>
    </p:cSldViewPr>
  </p:slideViewPr>
  <p:outlineViewPr>
    <p:cViewPr>
      <p:scale>
        <a:sx n="33" d="100"/>
        <a:sy n="33" d="100"/>
      </p:scale>
      <p:origin x="202" y="124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C55FDD-E4DD-4708-96E7-AEC5BAF8515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zh-TW" altLang="en-US"/>
        </a:p>
      </dgm:t>
    </dgm:pt>
    <dgm:pt modelId="{E51C2F2B-9622-4056-8C5F-5EEE6BEE4B88}">
      <dgm:prSet phldrT="[文字]" custT="1"/>
      <dgm:spPr/>
      <dgm:t>
        <a:bodyPr/>
        <a:lstStyle/>
        <a:p>
          <a:r>
            <a:rPr lang="zh-TW" altLang="en-US" sz="3000" b="1" dirty="0" smtClean="0">
              <a:solidFill>
                <a:schemeClr val="bg1">
                  <a:lumMod val="95000"/>
                </a:schemeClr>
              </a:solidFill>
              <a:effectLst/>
              <a:latin typeface="標楷體" pitchFamily="65" charset="-120"/>
              <a:ea typeface="標楷體" pitchFamily="65" charset="-120"/>
            </a:rPr>
            <a:t>同一受託買賣帳戶、</a:t>
          </a:r>
          <a:endParaRPr lang="en-US" altLang="zh-TW" sz="3000" b="1" dirty="0" smtClean="0">
            <a:solidFill>
              <a:schemeClr val="bg1">
                <a:lumMod val="95000"/>
              </a:schemeClr>
            </a:solidFill>
            <a:effectLst/>
            <a:latin typeface="標楷體" pitchFamily="65" charset="-120"/>
            <a:ea typeface="標楷體" pitchFamily="65" charset="-120"/>
          </a:endParaRPr>
        </a:p>
        <a:p>
          <a:r>
            <a:rPr lang="zh-TW" altLang="en-US" sz="3000" b="1" dirty="0" smtClean="0">
              <a:solidFill>
                <a:schemeClr val="bg1">
                  <a:lumMod val="95000"/>
                </a:schemeClr>
              </a:solidFill>
              <a:effectLst/>
              <a:latin typeface="標楷體" pitchFamily="65" charset="-120"/>
              <a:ea typeface="標楷體" pitchFamily="65" charset="-120"/>
            </a:rPr>
            <a:t>同一營業日</a:t>
          </a:r>
          <a:endParaRPr lang="zh-TW" altLang="en-US" sz="3000" b="1" dirty="0">
            <a:solidFill>
              <a:schemeClr val="bg1">
                <a:lumMod val="95000"/>
              </a:schemeClr>
            </a:solidFill>
            <a:effectLst/>
          </a:endParaRPr>
        </a:p>
      </dgm:t>
    </dgm:pt>
    <dgm:pt modelId="{DBB0D752-77DE-4D3D-AD2D-0BF4C7F94D5A}" type="parTrans" cxnId="{948BC555-C7A3-4E2B-BCF5-4744F8714CBF}">
      <dgm:prSet/>
      <dgm:spPr/>
      <dgm:t>
        <a:bodyPr/>
        <a:lstStyle/>
        <a:p>
          <a:endParaRPr lang="zh-TW" altLang="en-US"/>
        </a:p>
      </dgm:t>
    </dgm:pt>
    <dgm:pt modelId="{2D3BFF1F-A03E-4C48-BC83-51C656F3C67A}" type="sibTrans" cxnId="{948BC555-C7A3-4E2B-BCF5-4744F8714CBF}">
      <dgm:prSet/>
      <dgm:spPr/>
      <dgm:t>
        <a:bodyPr/>
        <a:lstStyle/>
        <a:p>
          <a:endParaRPr lang="zh-TW" altLang="en-US"/>
        </a:p>
      </dgm:t>
    </dgm:pt>
    <dgm:pt modelId="{4D48DAE8-AC14-4036-A302-E0282040C1D5}">
      <dgm:prSet phldrT="[文字]" custT="1"/>
      <dgm:spPr/>
      <dgm:t>
        <a:bodyPr/>
        <a:lstStyle/>
        <a:p>
          <a:r>
            <a:rPr lang="zh-TW" altLang="en-US" sz="3000" b="1" dirty="0" smtClean="0">
              <a:solidFill>
                <a:schemeClr val="bg1">
                  <a:lumMod val="95000"/>
                </a:schemeClr>
              </a:solidFill>
              <a:effectLst/>
              <a:latin typeface="標楷體" pitchFamily="65" charset="-120"/>
              <a:ea typeface="標楷體" pitchFamily="65" charset="-120"/>
            </a:rPr>
            <a:t>現款買進現券賣出</a:t>
          </a:r>
        </a:p>
      </dgm:t>
    </dgm:pt>
    <dgm:pt modelId="{8C020B62-B994-4E45-A62F-08F0A22C488A}" type="parTrans" cxnId="{AF3B92AA-2E70-40C1-BACC-999F9CC061AB}">
      <dgm:prSet/>
      <dgm:spPr/>
      <dgm:t>
        <a:bodyPr/>
        <a:lstStyle/>
        <a:p>
          <a:endParaRPr lang="zh-TW" altLang="en-US"/>
        </a:p>
      </dgm:t>
    </dgm:pt>
    <dgm:pt modelId="{3CC031B6-9A2B-4153-B168-978066688781}" type="sibTrans" cxnId="{AF3B92AA-2E70-40C1-BACC-999F9CC061AB}">
      <dgm:prSet/>
      <dgm:spPr/>
      <dgm:t>
        <a:bodyPr/>
        <a:lstStyle/>
        <a:p>
          <a:endParaRPr lang="zh-TW" altLang="en-US"/>
        </a:p>
      </dgm:t>
    </dgm:pt>
    <dgm:pt modelId="{B5A8DCDA-6E8F-4988-9EAA-889A2ECEFE1C}">
      <dgm:prSet phldrT="[文字]" custT="1"/>
      <dgm:spPr/>
      <dgm:t>
        <a:bodyPr/>
        <a:lstStyle/>
        <a:p>
          <a:r>
            <a:rPr lang="zh-TW" altLang="en-US" sz="3000" b="1" dirty="0" smtClean="0">
              <a:solidFill>
                <a:schemeClr val="bg1">
                  <a:lumMod val="95000"/>
                </a:schemeClr>
              </a:solidFill>
              <a:effectLst/>
              <a:latin typeface="標楷體" pitchFamily="65" charset="-120"/>
              <a:ea typeface="標楷體" pitchFamily="65" charset="-120"/>
            </a:rPr>
            <a:t>同種類同數量之普通交割買賣</a:t>
          </a:r>
        </a:p>
      </dgm:t>
    </dgm:pt>
    <dgm:pt modelId="{1B356D31-B54D-4EB2-8130-1B6DB68A573A}" type="parTrans" cxnId="{E6D254B8-3571-4EEE-A9E5-3578BBAC5232}">
      <dgm:prSet/>
      <dgm:spPr/>
      <dgm:t>
        <a:bodyPr/>
        <a:lstStyle/>
        <a:p>
          <a:endParaRPr lang="zh-TW" altLang="en-US"/>
        </a:p>
      </dgm:t>
    </dgm:pt>
    <dgm:pt modelId="{2606BE93-E63D-4D06-8AAB-92E02D96B636}" type="sibTrans" cxnId="{E6D254B8-3571-4EEE-A9E5-3578BBAC5232}">
      <dgm:prSet/>
      <dgm:spPr/>
      <dgm:t>
        <a:bodyPr/>
        <a:lstStyle/>
        <a:p>
          <a:endParaRPr lang="zh-TW" altLang="en-US"/>
        </a:p>
      </dgm:t>
    </dgm:pt>
    <dgm:pt modelId="{EC447A8B-67C4-4931-8FCF-0E9595A02117}">
      <dgm:prSet custT="1"/>
      <dgm:spPr>
        <a:solidFill>
          <a:schemeClr val="accent3"/>
        </a:solidFill>
      </dgm:spPr>
      <dgm:t>
        <a:bodyPr/>
        <a:lstStyle/>
        <a:p>
          <a:endParaRPr lang="en-US" altLang="zh-TW" sz="3000" b="1" dirty="0" smtClean="0">
            <a:solidFill>
              <a:schemeClr val="tx1">
                <a:lumMod val="95000"/>
                <a:lumOff val="5000"/>
              </a:schemeClr>
            </a:solidFill>
            <a:effectLst/>
            <a:latin typeface="標楷體" pitchFamily="65" charset="-120"/>
            <a:ea typeface="標楷體" pitchFamily="65" charset="-120"/>
          </a:endParaRPr>
        </a:p>
        <a:p>
          <a:r>
            <a:rPr lang="zh-TW" altLang="zh-TW" sz="3000" b="1" dirty="0" smtClean="0">
              <a:solidFill>
                <a:schemeClr val="bg1">
                  <a:lumMod val="95000"/>
                </a:schemeClr>
              </a:solidFill>
              <a:effectLst/>
              <a:latin typeface="Times New Roman" pitchFamily="18" charset="0"/>
              <a:ea typeface="標楷體" pitchFamily="65" charset="-120"/>
              <a:cs typeface="Times New Roman" pitchFamily="18" charset="0"/>
            </a:rPr>
            <a:t>臺灣</a:t>
          </a:r>
          <a:r>
            <a:rPr lang="en-US" altLang="zh-TW" sz="3000" b="1" dirty="0" smtClean="0">
              <a:solidFill>
                <a:schemeClr val="bg1">
                  <a:lumMod val="95000"/>
                </a:schemeClr>
              </a:solidFill>
              <a:effectLst/>
              <a:latin typeface="Times New Roman" pitchFamily="18" charset="0"/>
              <a:ea typeface="標楷體" pitchFamily="65" charset="-120"/>
              <a:cs typeface="Times New Roman" pitchFamily="18" charset="0"/>
            </a:rPr>
            <a:t>50</a:t>
          </a:r>
          <a:r>
            <a:rPr lang="zh-TW" altLang="zh-TW" sz="3000" b="1" dirty="0" smtClean="0">
              <a:solidFill>
                <a:schemeClr val="bg1">
                  <a:lumMod val="95000"/>
                </a:schemeClr>
              </a:solidFill>
              <a:effectLst/>
              <a:latin typeface="Times New Roman" pitchFamily="18" charset="0"/>
              <a:ea typeface="標楷體" pitchFamily="65" charset="-120"/>
              <a:cs typeface="Times New Roman" pitchFamily="18" charset="0"/>
            </a:rPr>
            <a:t>、中型</a:t>
          </a:r>
          <a:r>
            <a:rPr lang="en-US" altLang="zh-TW" sz="3000" b="1" dirty="0" smtClean="0">
              <a:solidFill>
                <a:schemeClr val="bg1">
                  <a:lumMod val="95000"/>
                </a:schemeClr>
              </a:solidFill>
              <a:effectLst/>
              <a:latin typeface="Times New Roman" pitchFamily="18" charset="0"/>
              <a:ea typeface="標楷體" pitchFamily="65" charset="-120"/>
              <a:cs typeface="Times New Roman" pitchFamily="18" charset="0"/>
            </a:rPr>
            <a:t>100</a:t>
          </a:r>
          <a:r>
            <a:rPr lang="zh-TW" altLang="zh-TW" sz="3000" b="1" dirty="0" smtClean="0">
              <a:solidFill>
                <a:schemeClr val="bg1">
                  <a:lumMod val="95000"/>
                </a:schemeClr>
              </a:solidFill>
              <a:effectLst/>
              <a:latin typeface="Times New Roman" pitchFamily="18" charset="0"/>
              <a:ea typeface="標楷體" pitchFamily="65" charset="-120"/>
              <a:cs typeface="Times New Roman" pitchFamily="18" charset="0"/>
            </a:rPr>
            <a:t>及富櫃</a:t>
          </a:r>
          <a:r>
            <a:rPr lang="en-US" altLang="zh-TW" sz="3000" b="1" dirty="0" smtClean="0">
              <a:solidFill>
                <a:schemeClr val="bg1">
                  <a:lumMod val="95000"/>
                </a:schemeClr>
              </a:solidFill>
              <a:effectLst/>
              <a:latin typeface="Times New Roman" pitchFamily="18" charset="0"/>
              <a:ea typeface="標楷體" pitchFamily="65" charset="-120"/>
              <a:cs typeface="Times New Roman" pitchFamily="18" charset="0"/>
            </a:rPr>
            <a:t>50</a:t>
          </a:r>
          <a:r>
            <a:rPr lang="zh-TW" altLang="zh-TW" sz="3000" b="1" dirty="0" smtClean="0">
              <a:solidFill>
                <a:schemeClr val="bg1">
                  <a:lumMod val="95000"/>
                </a:schemeClr>
              </a:solidFill>
              <a:effectLst/>
              <a:latin typeface="Times New Roman" pitchFamily="18" charset="0"/>
              <a:ea typeface="標楷體" pitchFamily="65" charset="-120"/>
              <a:cs typeface="Times New Roman" pitchFamily="18" charset="0"/>
            </a:rPr>
            <a:t>指數成分股</a:t>
          </a:r>
          <a:endParaRPr lang="en-US" altLang="zh-TW" sz="3000" b="1" dirty="0" smtClean="0">
            <a:solidFill>
              <a:schemeClr val="bg1">
                <a:lumMod val="95000"/>
              </a:schemeClr>
            </a:solidFill>
            <a:effectLst/>
            <a:latin typeface="Times New Roman" pitchFamily="18" charset="0"/>
            <a:ea typeface="標楷體" pitchFamily="65" charset="-120"/>
            <a:cs typeface="Times New Roman" pitchFamily="18" charset="0"/>
          </a:endParaRPr>
        </a:p>
        <a:p>
          <a:r>
            <a:rPr lang="zh-TW" altLang="zh-TW" sz="1600" dirty="0" smtClean="0">
              <a:solidFill>
                <a:schemeClr val="tx1">
                  <a:lumMod val="95000"/>
                  <a:lumOff val="5000"/>
                </a:schemeClr>
              </a:solidFill>
              <a:latin typeface="標楷體" pitchFamily="65" charset="-120"/>
              <a:ea typeface="標楷體" pitchFamily="65" charset="-120"/>
            </a:rPr>
            <a:t>變更交易</a:t>
          </a:r>
          <a:r>
            <a:rPr lang="zh-TW" altLang="zh-TW" sz="1600" smtClean="0">
              <a:solidFill>
                <a:schemeClr val="tx1">
                  <a:lumMod val="95000"/>
                  <a:lumOff val="5000"/>
                </a:schemeClr>
              </a:solidFill>
              <a:latin typeface="標楷體" pitchFamily="65" charset="-120"/>
              <a:ea typeface="標楷體" pitchFamily="65" charset="-120"/>
            </a:rPr>
            <a:t>、處置股票</a:t>
          </a:r>
          <a:r>
            <a:rPr lang="zh-TW" altLang="zh-TW" sz="1600" dirty="0" smtClean="0">
              <a:solidFill>
                <a:schemeClr val="tx1">
                  <a:lumMod val="95000"/>
                  <a:lumOff val="5000"/>
                </a:schemeClr>
              </a:solidFill>
              <a:latin typeface="標楷體" pitchFamily="65" charset="-120"/>
              <a:ea typeface="標楷體" pitchFamily="65" charset="-120"/>
            </a:rPr>
            <a:t>，不得為當沖標的</a:t>
          </a:r>
          <a:endParaRPr lang="en-US" altLang="zh-TW" sz="1600" b="1" dirty="0" smtClean="0">
            <a:solidFill>
              <a:schemeClr val="tx1">
                <a:lumMod val="95000"/>
                <a:lumOff val="5000"/>
              </a:schemeClr>
            </a:solidFill>
            <a:effectLst/>
            <a:latin typeface="標楷體" pitchFamily="65" charset="-120"/>
            <a:ea typeface="標楷體" pitchFamily="65" charset="-120"/>
          </a:endParaRPr>
        </a:p>
        <a:p>
          <a:endParaRPr lang="en-US" altLang="zh-TW" sz="3000" b="1" dirty="0" smtClean="0">
            <a:solidFill>
              <a:schemeClr val="tx1">
                <a:lumMod val="95000"/>
                <a:lumOff val="5000"/>
              </a:schemeClr>
            </a:solidFill>
            <a:effectLst/>
            <a:latin typeface="標楷體" pitchFamily="65" charset="-120"/>
            <a:ea typeface="標楷體" pitchFamily="65" charset="-120"/>
          </a:endParaRPr>
        </a:p>
      </dgm:t>
    </dgm:pt>
    <dgm:pt modelId="{0AA9CEAD-B46F-4169-A62A-7DA6135DD3AF}" type="parTrans" cxnId="{6EB5C4C3-1463-4B65-9759-548D36D4B9C4}">
      <dgm:prSet/>
      <dgm:spPr/>
      <dgm:t>
        <a:bodyPr/>
        <a:lstStyle/>
        <a:p>
          <a:endParaRPr lang="zh-TW" altLang="en-US"/>
        </a:p>
      </dgm:t>
    </dgm:pt>
    <dgm:pt modelId="{054B7DCF-E37B-41C5-8EFD-10D50FFA7AF5}" type="sibTrans" cxnId="{6EB5C4C3-1463-4B65-9759-548D36D4B9C4}">
      <dgm:prSet/>
      <dgm:spPr/>
      <dgm:t>
        <a:bodyPr/>
        <a:lstStyle/>
        <a:p>
          <a:endParaRPr lang="zh-TW" altLang="en-US"/>
        </a:p>
      </dgm:t>
    </dgm:pt>
    <dgm:pt modelId="{18AA2319-AE3B-4628-AC51-4BEA43536D73}" type="pres">
      <dgm:prSet presAssocID="{E3C55FDD-E4DD-4708-96E7-AEC5BAF85153}" presName="diagram" presStyleCnt="0">
        <dgm:presLayoutVars>
          <dgm:dir/>
          <dgm:resizeHandles val="exact"/>
        </dgm:presLayoutVars>
      </dgm:prSet>
      <dgm:spPr/>
      <dgm:t>
        <a:bodyPr/>
        <a:lstStyle/>
        <a:p>
          <a:endParaRPr lang="zh-TW" altLang="en-US"/>
        </a:p>
      </dgm:t>
    </dgm:pt>
    <dgm:pt modelId="{7E452DA7-EE92-4502-A908-66E4698A15DC}" type="pres">
      <dgm:prSet presAssocID="{E51C2F2B-9622-4056-8C5F-5EEE6BEE4B88}" presName="node" presStyleLbl="node1" presStyleIdx="0" presStyleCnt="4">
        <dgm:presLayoutVars>
          <dgm:bulletEnabled val="1"/>
        </dgm:presLayoutVars>
      </dgm:prSet>
      <dgm:spPr/>
      <dgm:t>
        <a:bodyPr/>
        <a:lstStyle/>
        <a:p>
          <a:endParaRPr lang="zh-TW" altLang="en-US"/>
        </a:p>
      </dgm:t>
    </dgm:pt>
    <dgm:pt modelId="{50F10629-6508-4106-9256-AB89E2F2CE77}" type="pres">
      <dgm:prSet presAssocID="{2D3BFF1F-A03E-4C48-BC83-51C656F3C67A}" presName="sibTrans" presStyleCnt="0"/>
      <dgm:spPr/>
    </dgm:pt>
    <dgm:pt modelId="{2824E8A9-171A-478D-BB0C-DEFA84B16418}" type="pres">
      <dgm:prSet presAssocID="{EC447A8B-67C4-4931-8FCF-0E9595A02117}" presName="node" presStyleLbl="node1" presStyleIdx="1" presStyleCnt="4" custLinFactY="13494" custLinFactNeighborX="161" custLinFactNeighborY="100000">
        <dgm:presLayoutVars>
          <dgm:bulletEnabled val="1"/>
        </dgm:presLayoutVars>
      </dgm:prSet>
      <dgm:spPr/>
      <dgm:t>
        <a:bodyPr/>
        <a:lstStyle/>
        <a:p>
          <a:endParaRPr lang="zh-TW" altLang="en-US"/>
        </a:p>
      </dgm:t>
    </dgm:pt>
    <dgm:pt modelId="{8D1E3D16-1F1B-48AA-B36B-EC0EAD3EC026}" type="pres">
      <dgm:prSet presAssocID="{054B7DCF-E37B-41C5-8EFD-10D50FFA7AF5}" presName="sibTrans" presStyleCnt="0"/>
      <dgm:spPr/>
    </dgm:pt>
    <dgm:pt modelId="{241AC84D-3771-438D-B6D5-6CB560410D9E}" type="pres">
      <dgm:prSet presAssocID="{4D48DAE8-AC14-4036-A302-E0282040C1D5}" presName="node" presStyleLbl="node1" presStyleIdx="2" presStyleCnt="4" custLinFactNeighborX="757" custLinFactNeighborY="-6613">
        <dgm:presLayoutVars>
          <dgm:bulletEnabled val="1"/>
        </dgm:presLayoutVars>
      </dgm:prSet>
      <dgm:spPr/>
      <dgm:t>
        <a:bodyPr/>
        <a:lstStyle/>
        <a:p>
          <a:endParaRPr lang="zh-TW" altLang="en-US"/>
        </a:p>
      </dgm:t>
    </dgm:pt>
    <dgm:pt modelId="{E1B3CD74-E2BC-408E-8FD1-0572578CB8DC}" type="pres">
      <dgm:prSet presAssocID="{3CC031B6-9A2B-4153-B168-978066688781}" presName="sibTrans" presStyleCnt="0"/>
      <dgm:spPr/>
    </dgm:pt>
    <dgm:pt modelId="{1EB31AF7-034E-48FF-B956-C567B3A53719}" type="pres">
      <dgm:prSet presAssocID="{B5A8DCDA-6E8F-4988-9EAA-889A2ECEFE1C}" presName="node" presStyleLbl="node1" presStyleIdx="3" presStyleCnt="4" custLinFactY="-16705" custLinFactNeighborX="-1904" custLinFactNeighborY="-100000">
        <dgm:presLayoutVars>
          <dgm:bulletEnabled val="1"/>
        </dgm:presLayoutVars>
      </dgm:prSet>
      <dgm:spPr/>
      <dgm:t>
        <a:bodyPr/>
        <a:lstStyle/>
        <a:p>
          <a:endParaRPr lang="zh-TW" altLang="en-US"/>
        </a:p>
      </dgm:t>
    </dgm:pt>
  </dgm:ptLst>
  <dgm:cxnLst>
    <dgm:cxn modelId="{6EB5C4C3-1463-4B65-9759-548D36D4B9C4}" srcId="{E3C55FDD-E4DD-4708-96E7-AEC5BAF85153}" destId="{EC447A8B-67C4-4931-8FCF-0E9595A02117}" srcOrd="1" destOrd="0" parTransId="{0AA9CEAD-B46F-4169-A62A-7DA6135DD3AF}" sibTransId="{054B7DCF-E37B-41C5-8EFD-10D50FFA7AF5}"/>
    <dgm:cxn modelId="{94729C35-1FA1-44D4-A682-C90D0A045555}" type="presOf" srcId="{EC447A8B-67C4-4931-8FCF-0E9595A02117}" destId="{2824E8A9-171A-478D-BB0C-DEFA84B16418}" srcOrd="0" destOrd="0" presId="urn:microsoft.com/office/officeart/2005/8/layout/default"/>
    <dgm:cxn modelId="{35934BC4-D48D-4FCB-820C-145730C58D89}" type="presOf" srcId="{B5A8DCDA-6E8F-4988-9EAA-889A2ECEFE1C}" destId="{1EB31AF7-034E-48FF-B956-C567B3A53719}" srcOrd="0" destOrd="0" presId="urn:microsoft.com/office/officeart/2005/8/layout/default"/>
    <dgm:cxn modelId="{E6D254B8-3571-4EEE-A9E5-3578BBAC5232}" srcId="{E3C55FDD-E4DD-4708-96E7-AEC5BAF85153}" destId="{B5A8DCDA-6E8F-4988-9EAA-889A2ECEFE1C}" srcOrd="3" destOrd="0" parTransId="{1B356D31-B54D-4EB2-8130-1B6DB68A573A}" sibTransId="{2606BE93-E63D-4D06-8AAB-92E02D96B636}"/>
    <dgm:cxn modelId="{236AAB24-1BEA-43B6-96C1-DCA84A091BAC}" type="presOf" srcId="{E3C55FDD-E4DD-4708-96E7-AEC5BAF85153}" destId="{18AA2319-AE3B-4628-AC51-4BEA43536D73}" srcOrd="0" destOrd="0" presId="urn:microsoft.com/office/officeart/2005/8/layout/default"/>
    <dgm:cxn modelId="{922C7AE6-E222-445D-8BC9-0C7911447339}" type="presOf" srcId="{E51C2F2B-9622-4056-8C5F-5EEE6BEE4B88}" destId="{7E452DA7-EE92-4502-A908-66E4698A15DC}" srcOrd="0" destOrd="0" presId="urn:microsoft.com/office/officeart/2005/8/layout/default"/>
    <dgm:cxn modelId="{948BC555-C7A3-4E2B-BCF5-4744F8714CBF}" srcId="{E3C55FDD-E4DD-4708-96E7-AEC5BAF85153}" destId="{E51C2F2B-9622-4056-8C5F-5EEE6BEE4B88}" srcOrd="0" destOrd="0" parTransId="{DBB0D752-77DE-4D3D-AD2D-0BF4C7F94D5A}" sibTransId="{2D3BFF1F-A03E-4C48-BC83-51C656F3C67A}"/>
    <dgm:cxn modelId="{C2EDAE28-6ED6-477F-BE18-877B68BEB235}" type="presOf" srcId="{4D48DAE8-AC14-4036-A302-E0282040C1D5}" destId="{241AC84D-3771-438D-B6D5-6CB560410D9E}" srcOrd="0" destOrd="0" presId="urn:microsoft.com/office/officeart/2005/8/layout/default"/>
    <dgm:cxn modelId="{AF3B92AA-2E70-40C1-BACC-999F9CC061AB}" srcId="{E3C55FDD-E4DD-4708-96E7-AEC5BAF85153}" destId="{4D48DAE8-AC14-4036-A302-E0282040C1D5}" srcOrd="2" destOrd="0" parTransId="{8C020B62-B994-4E45-A62F-08F0A22C488A}" sibTransId="{3CC031B6-9A2B-4153-B168-978066688781}"/>
    <dgm:cxn modelId="{2CC19F08-8546-4A0D-84D5-109C85FD9B5E}" type="presParOf" srcId="{18AA2319-AE3B-4628-AC51-4BEA43536D73}" destId="{7E452DA7-EE92-4502-A908-66E4698A15DC}" srcOrd="0" destOrd="0" presId="urn:microsoft.com/office/officeart/2005/8/layout/default"/>
    <dgm:cxn modelId="{82EA3D17-7AD7-467A-A500-007C05A37415}" type="presParOf" srcId="{18AA2319-AE3B-4628-AC51-4BEA43536D73}" destId="{50F10629-6508-4106-9256-AB89E2F2CE77}" srcOrd="1" destOrd="0" presId="urn:microsoft.com/office/officeart/2005/8/layout/default"/>
    <dgm:cxn modelId="{CC04316A-7126-435D-B3B6-B447DD94E307}" type="presParOf" srcId="{18AA2319-AE3B-4628-AC51-4BEA43536D73}" destId="{2824E8A9-171A-478D-BB0C-DEFA84B16418}" srcOrd="2" destOrd="0" presId="urn:microsoft.com/office/officeart/2005/8/layout/default"/>
    <dgm:cxn modelId="{A05FE6BB-507A-4A91-9F05-41F42927827A}" type="presParOf" srcId="{18AA2319-AE3B-4628-AC51-4BEA43536D73}" destId="{8D1E3D16-1F1B-48AA-B36B-EC0EAD3EC026}" srcOrd="3" destOrd="0" presId="urn:microsoft.com/office/officeart/2005/8/layout/default"/>
    <dgm:cxn modelId="{3F0DC90F-16F4-4485-B128-D7755ED0A9E5}" type="presParOf" srcId="{18AA2319-AE3B-4628-AC51-4BEA43536D73}" destId="{241AC84D-3771-438D-B6D5-6CB560410D9E}" srcOrd="4" destOrd="0" presId="urn:microsoft.com/office/officeart/2005/8/layout/default"/>
    <dgm:cxn modelId="{C7CD7AAF-E3EE-4BF3-823D-AE48E7AF869E}" type="presParOf" srcId="{18AA2319-AE3B-4628-AC51-4BEA43536D73}" destId="{E1B3CD74-E2BC-408E-8FD1-0572578CB8DC}" srcOrd="5" destOrd="0" presId="urn:microsoft.com/office/officeart/2005/8/layout/default"/>
    <dgm:cxn modelId="{99F04D4C-54B1-411C-8153-C82429D57580}" type="presParOf" srcId="{18AA2319-AE3B-4628-AC51-4BEA43536D73}" destId="{1EB31AF7-034E-48FF-B956-C567B3A53719}"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61B794-AFCD-460A-B45E-2B8EDEC036A7}" type="doc">
      <dgm:prSet loTypeId="urn:microsoft.com/office/officeart/2005/8/layout/process1" loCatId="process" qsTypeId="urn:microsoft.com/office/officeart/2005/8/quickstyle/simple1" qsCatId="simple" csTypeId="urn:microsoft.com/office/officeart/2005/8/colors/colorful1" csCatId="colorful" phldr="1"/>
      <dgm:spPr/>
    </dgm:pt>
    <dgm:pt modelId="{CB9E1E49-9100-49DC-AACE-A4AA32D6BF97}">
      <dgm:prSet phldrT="[文字]" custT="1"/>
      <dgm:spPr/>
      <dgm:t>
        <a:bodyPr/>
        <a:lstStyle/>
        <a:p>
          <a:r>
            <a:rPr lang="zh-TW" altLang="en-US" sz="2600" b="1" dirty="0" smtClean="0">
              <a:latin typeface="Times New Roman" pitchFamily="18" charset="0"/>
              <a:ea typeface="標楷體" pitchFamily="65" charset="-120"/>
              <a:cs typeface="Times New Roman" pitchFamily="18" charset="0"/>
            </a:rPr>
            <a:t>投資人簽訂「</a:t>
          </a:r>
          <a:r>
            <a:rPr lang="zh-TW" altLang="en-US" sz="2600" b="1" u="none" dirty="0" smtClean="0">
              <a:latin typeface="Times New Roman" pitchFamily="18" charset="0"/>
              <a:ea typeface="標楷體" pitchFamily="65" charset="-120"/>
              <a:cs typeface="Times New Roman" pitchFamily="18" charset="0"/>
            </a:rPr>
            <a:t>概括授權同意書」及「風險預告書」</a:t>
          </a:r>
          <a:endParaRPr lang="en-US" altLang="zh-TW" sz="2600" b="1" u="none" dirty="0" smtClean="0">
            <a:latin typeface="Times New Roman" pitchFamily="18" charset="0"/>
            <a:ea typeface="標楷體" pitchFamily="65" charset="-120"/>
            <a:cs typeface="Times New Roman" pitchFamily="18" charset="0"/>
          </a:endParaRPr>
        </a:p>
        <a:p>
          <a:r>
            <a:rPr lang="zh-TW" altLang="en-US" sz="2000" b="0" dirty="0" smtClean="0">
              <a:solidFill>
                <a:schemeClr val="tx1">
                  <a:lumMod val="95000"/>
                  <a:lumOff val="5000"/>
                </a:schemeClr>
              </a:solidFill>
              <a:latin typeface="標楷體" pitchFamily="65" charset="-120"/>
              <a:ea typeface="標楷體" pitchFamily="65" charset="-120"/>
            </a:rPr>
            <a:t>專業機構投資人得免簽風險預告書</a:t>
          </a:r>
        </a:p>
      </dgm:t>
    </dgm:pt>
    <dgm:pt modelId="{4D8C606D-43B5-4201-BA21-303C3D1AB011}" type="parTrans" cxnId="{844444BB-18EE-4C29-9228-AE70A27830D4}">
      <dgm:prSet/>
      <dgm:spPr/>
      <dgm:t>
        <a:bodyPr/>
        <a:lstStyle/>
        <a:p>
          <a:endParaRPr lang="zh-TW" altLang="en-US"/>
        </a:p>
      </dgm:t>
    </dgm:pt>
    <dgm:pt modelId="{BF8F327D-40E0-4582-8E49-EC62A4A1E756}" type="sibTrans" cxnId="{844444BB-18EE-4C29-9228-AE70A27830D4}">
      <dgm:prSet/>
      <dgm:spPr/>
      <dgm:t>
        <a:bodyPr/>
        <a:lstStyle/>
        <a:p>
          <a:endParaRPr lang="zh-TW" altLang="en-US"/>
        </a:p>
      </dgm:t>
    </dgm:pt>
    <dgm:pt modelId="{ADC07A21-BFD5-4DDD-BF57-34A8D69307E2}">
      <dgm:prSet custT="1"/>
      <dgm:spPr/>
      <dgm:t>
        <a:bodyPr/>
        <a:lstStyle/>
        <a:p>
          <a:r>
            <a:rPr lang="zh-TW" altLang="zh-TW" sz="2600" b="1" dirty="0" smtClean="0">
              <a:latin typeface="Times New Roman" pitchFamily="18" charset="0"/>
              <a:ea typeface="標楷體" pitchFamily="65" charset="-120"/>
              <a:cs typeface="Times New Roman" pitchFamily="18" charset="0"/>
            </a:rPr>
            <a:t>開戶滿</a:t>
          </a:r>
          <a:r>
            <a:rPr lang="en-US" altLang="zh-TW" sz="2600" b="1" dirty="0" smtClean="0">
              <a:latin typeface="Times New Roman" pitchFamily="18" charset="0"/>
              <a:ea typeface="標楷體" pitchFamily="65" charset="-120"/>
              <a:cs typeface="Times New Roman" pitchFamily="18" charset="0"/>
            </a:rPr>
            <a:t>3</a:t>
          </a:r>
          <a:r>
            <a:rPr lang="zh-TW" altLang="zh-TW" sz="2600" b="1" dirty="0" smtClean="0">
              <a:latin typeface="Times New Roman" pitchFamily="18" charset="0"/>
              <a:ea typeface="標楷體" pitchFamily="65" charset="-120"/>
              <a:cs typeface="Times New Roman" pitchFamily="18" charset="0"/>
            </a:rPr>
            <a:t>個月</a:t>
          </a:r>
          <a:r>
            <a:rPr lang="en-US" altLang="zh-TW" sz="2600" b="1" dirty="0" smtClean="0">
              <a:latin typeface="Times New Roman" pitchFamily="18" charset="0"/>
              <a:ea typeface="標楷體" pitchFamily="65" charset="-120"/>
              <a:cs typeface="Times New Roman" pitchFamily="18" charset="0"/>
            </a:rPr>
            <a:t>&amp;</a:t>
          </a:r>
        </a:p>
        <a:p>
          <a:r>
            <a:rPr lang="zh-TW" altLang="zh-TW" sz="2600" b="1" dirty="0" smtClean="0">
              <a:latin typeface="Times New Roman" pitchFamily="18" charset="0"/>
              <a:ea typeface="標楷體" pitchFamily="65" charset="-120"/>
              <a:cs typeface="Times New Roman" pitchFamily="18" charset="0"/>
            </a:rPr>
            <a:t>最近</a:t>
          </a:r>
          <a:r>
            <a:rPr lang="en-US" altLang="zh-TW" sz="2600" b="1" dirty="0" smtClean="0">
              <a:latin typeface="Times New Roman" pitchFamily="18" charset="0"/>
              <a:ea typeface="標楷體" pitchFamily="65" charset="-120"/>
              <a:cs typeface="Times New Roman" pitchFamily="18" charset="0"/>
            </a:rPr>
            <a:t>1</a:t>
          </a:r>
          <a:r>
            <a:rPr lang="zh-TW" altLang="zh-TW" sz="2600" b="1" dirty="0" smtClean="0">
              <a:latin typeface="Times New Roman" pitchFamily="18" charset="0"/>
              <a:ea typeface="標楷體" pitchFamily="65" charset="-120"/>
              <a:cs typeface="Times New Roman" pitchFamily="18" charset="0"/>
            </a:rPr>
            <a:t>年買賣成交達</a:t>
          </a:r>
          <a:r>
            <a:rPr lang="en-US" altLang="zh-TW" sz="2600" b="1" dirty="0" smtClean="0">
              <a:latin typeface="Times New Roman" pitchFamily="18" charset="0"/>
              <a:ea typeface="標楷體" pitchFamily="65" charset="-120"/>
              <a:cs typeface="Times New Roman" pitchFamily="18" charset="0"/>
            </a:rPr>
            <a:t>10</a:t>
          </a:r>
          <a:r>
            <a:rPr lang="zh-TW" altLang="zh-TW" sz="2600" b="1" dirty="0" smtClean="0">
              <a:latin typeface="Times New Roman" pitchFamily="18" charset="0"/>
              <a:ea typeface="標楷體" pitchFamily="65" charset="-120"/>
              <a:cs typeface="Times New Roman" pitchFamily="18" charset="0"/>
            </a:rPr>
            <a:t>筆</a:t>
          </a:r>
          <a:r>
            <a:rPr lang="en-US" altLang="zh-TW" sz="2000" b="0" dirty="0" smtClean="0">
              <a:latin typeface="標楷體" pitchFamily="65" charset="-120"/>
              <a:ea typeface="標楷體" pitchFamily="65" charset="-120"/>
            </a:rPr>
            <a:t/>
          </a:r>
          <a:br>
            <a:rPr lang="en-US" altLang="zh-TW" sz="2000" b="0" dirty="0" smtClean="0">
              <a:latin typeface="標楷體" pitchFamily="65" charset="-120"/>
              <a:ea typeface="標楷體" pitchFamily="65" charset="-120"/>
            </a:rPr>
          </a:br>
          <a:r>
            <a:rPr lang="en-US" altLang="zh-TW" sz="2000" b="0" dirty="0" smtClean="0">
              <a:latin typeface="標楷體" pitchFamily="65" charset="-120"/>
              <a:ea typeface="標楷體" pitchFamily="65" charset="-120"/>
            </a:rPr>
            <a:t/>
          </a:r>
          <a:br>
            <a:rPr lang="en-US" altLang="zh-TW" sz="2000" b="0" dirty="0" smtClean="0">
              <a:latin typeface="標楷體" pitchFamily="65" charset="-120"/>
              <a:ea typeface="標楷體" pitchFamily="65" charset="-120"/>
            </a:rPr>
          </a:br>
          <a:r>
            <a:rPr lang="zh-TW" altLang="zh-TW" sz="2000" b="0" dirty="0" smtClean="0">
              <a:solidFill>
                <a:schemeClr val="tx1">
                  <a:lumMod val="95000"/>
                  <a:lumOff val="5000"/>
                </a:schemeClr>
              </a:solidFill>
              <a:latin typeface="標楷體" pitchFamily="65" charset="-120"/>
              <a:ea typeface="標楷體" pitchFamily="65" charset="-120"/>
            </a:rPr>
            <a:t>已開</a:t>
          </a:r>
          <a:r>
            <a:rPr lang="zh-TW" altLang="en-US" sz="2000" b="0" dirty="0" smtClean="0">
              <a:solidFill>
                <a:schemeClr val="tx1">
                  <a:lumMod val="95000"/>
                  <a:lumOff val="5000"/>
                </a:schemeClr>
              </a:solidFill>
              <a:latin typeface="標楷體" pitchFamily="65" charset="-120"/>
              <a:ea typeface="標楷體" pitchFamily="65" charset="-120"/>
            </a:rPr>
            <a:t>立</a:t>
          </a:r>
          <a:r>
            <a:rPr lang="zh-TW" altLang="zh-TW" sz="2000" b="0" dirty="0" smtClean="0">
              <a:solidFill>
                <a:schemeClr val="tx1">
                  <a:lumMod val="95000"/>
                  <a:lumOff val="5000"/>
                </a:schemeClr>
              </a:solidFill>
              <a:latin typeface="標楷體" pitchFamily="65" charset="-120"/>
              <a:ea typeface="標楷體" pitchFamily="65" charset="-120"/>
            </a:rPr>
            <a:t>信用交易帳戶</a:t>
          </a:r>
          <a:r>
            <a:rPr lang="zh-TW" altLang="en-US" sz="2000" b="0" dirty="0" smtClean="0">
              <a:solidFill>
                <a:schemeClr val="tx1">
                  <a:lumMod val="95000"/>
                  <a:lumOff val="5000"/>
                </a:schemeClr>
              </a:solidFill>
              <a:latin typeface="標楷體" pitchFamily="65" charset="-120"/>
              <a:ea typeface="標楷體" pitchFamily="65" charset="-120"/>
            </a:rPr>
            <a:t>、</a:t>
          </a:r>
          <a:r>
            <a:rPr lang="zh-TW" altLang="zh-TW" sz="2000" b="0" dirty="0" smtClean="0">
              <a:solidFill>
                <a:schemeClr val="tx1">
                  <a:lumMod val="95000"/>
                  <a:lumOff val="5000"/>
                </a:schemeClr>
              </a:solidFill>
              <a:latin typeface="標楷體" pitchFamily="65" charset="-120"/>
              <a:ea typeface="標楷體" pitchFamily="65" charset="-120"/>
            </a:rPr>
            <a:t>專業機構投資人不在此限</a:t>
          </a:r>
          <a:r>
            <a:rPr lang="en-US" altLang="zh-TW" sz="2000" b="1" dirty="0" smtClean="0">
              <a:latin typeface="標楷體" pitchFamily="65" charset="-120"/>
              <a:ea typeface="標楷體" pitchFamily="65" charset="-120"/>
            </a:rPr>
            <a:t/>
          </a:r>
          <a:br>
            <a:rPr lang="en-US" altLang="zh-TW" sz="2000" b="1" dirty="0" smtClean="0">
              <a:latin typeface="標楷體" pitchFamily="65" charset="-120"/>
              <a:ea typeface="標楷體" pitchFamily="65" charset="-120"/>
            </a:rPr>
          </a:br>
          <a:endParaRPr lang="zh-TW" altLang="zh-TW" sz="2000" b="1" dirty="0" smtClean="0">
            <a:latin typeface="標楷體" pitchFamily="65" charset="-120"/>
            <a:ea typeface="標楷體" pitchFamily="65" charset="-120"/>
          </a:endParaRPr>
        </a:p>
      </dgm:t>
    </dgm:pt>
    <dgm:pt modelId="{73FE90E2-3E29-4EAD-8183-7C0EC2CBBFAF}" type="parTrans" cxnId="{E444B8BB-0EAC-4964-8DC9-DAC2C3E11190}">
      <dgm:prSet/>
      <dgm:spPr/>
      <dgm:t>
        <a:bodyPr/>
        <a:lstStyle/>
        <a:p>
          <a:endParaRPr lang="zh-TW" altLang="en-US"/>
        </a:p>
      </dgm:t>
    </dgm:pt>
    <dgm:pt modelId="{2F24B205-6EA5-4609-A3CF-832CFC8F6575}" type="sibTrans" cxnId="{E444B8BB-0EAC-4964-8DC9-DAC2C3E11190}">
      <dgm:prSet/>
      <dgm:spPr/>
      <dgm:t>
        <a:bodyPr/>
        <a:lstStyle/>
        <a:p>
          <a:endParaRPr lang="zh-TW" altLang="en-US"/>
        </a:p>
      </dgm:t>
    </dgm:pt>
    <dgm:pt modelId="{9E956345-EA35-4BD3-8FE5-3B9735AAAB42}">
      <dgm:prSet custT="1"/>
      <dgm:spPr/>
      <dgm:t>
        <a:bodyPr/>
        <a:lstStyle/>
        <a:p>
          <a:r>
            <a:rPr lang="zh-TW" altLang="en-US" sz="2600" b="1" dirty="0" smtClean="0">
              <a:latin typeface="Times New Roman" pitchFamily="18" charset="0"/>
              <a:ea typeface="標楷體" pitchFamily="65" charset="-120"/>
              <a:cs typeface="Times New Roman" pitchFamily="18" charset="0"/>
            </a:rPr>
            <a:t>證券商將適格投資人名單，輸入證交所電腦系統</a:t>
          </a:r>
          <a:endParaRPr lang="zh-TW" altLang="en-US" sz="2600" b="1" dirty="0">
            <a:latin typeface="Times New Roman" pitchFamily="18" charset="0"/>
            <a:ea typeface="標楷體" pitchFamily="65" charset="-120"/>
            <a:cs typeface="Times New Roman" pitchFamily="18" charset="0"/>
          </a:endParaRPr>
        </a:p>
      </dgm:t>
    </dgm:pt>
    <dgm:pt modelId="{6225FF13-B29C-44FE-A862-2CB2E27576BB}" type="parTrans" cxnId="{67BA78F1-0A40-4A14-8F18-98E03CD64825}">
      <dgm:prSet/>
      <dgm:spPr/>
      <dgm:t>
        <a:bodyPr/>
        <a:lstStyle/>
        <a:p>
          <a:endParaRPr lang="zh-TW" altLang="en-US"/>
        </a:p>
      </dgm:t>
    </dgm:pt>
    <dgm:pt modelId="{FD7D1884-07B5-48E9-BEDE-100008EF9A38}" type="sibTrans" cxnId="{67BA78F1-0A40-4A14-8F18-98E03CD64825}">
      <dgm:prSet/>
      <dgm:spPr/>
      <dgm:t>
        <a:bodyPr/>
        <a:lstStyle/>
        <a:p>
          <a:endParaRPr lang="zh-TW" altLang="en-US"/>
        </a:p>
      </dgm:t>
    </dgm:pt>
    <dgm:pt modelId="{3D31B49D-DC1F-4BC4-939A-81F0BF14B10B}" type="pres">
      <dgm:prSet presAssocID="{C561B794-AFCD-460A-B45E-2B8EDEC036A7}" presName="Name0" presStyleCnt="0">
        <dgm:presLayoutVars>
          <dgm:dir/>
          <dgm:resizeHandles val="exact"/>
        </dgm:presLayoutVars>
      </dgm:prSet>
      <dgm:spPr/>
    </dgm:pt>
    <dgm:pt modelId="{D952AB07-78E0-45A5-9573-CB1B65460FEF}" type="pres">
      <dgm:prSet presAssocID="{ADC07A21-BFD5-4DDD-BF57-34A8D69307E2}" presName="node" presStyleLbl="node1" presStyleIdx="0" presStyleCnt="3" custScaleX="96336" custLinFactNeighborX="-834" custLinFactNeighborY="851">
        <dgm:presLayoutVars>
          <dgm:bulletEnabled val="1"/>
        </dgm:presLayoutVars>
      </dgm:prSet>
      <dgm:spPr/>
      <dgm:t>
        <a:bodyPr/>
        <a:lstStyle/>
        <a:p>
          <a:endParaRPr lang="zh-TW" altLang="en-US"/>
        </a:p>
      </dgm:t>
    </dgm:pt>
    <dgm:pt modelId="{3F16EC44-50EC-45C1-B96E-4831EFDCF4A4}" type="pres">
      <dgm:prSet presAssocID="{2F24B205-6EA5-4609-A3CF-832CFC8F6575}" presName="sibTrans" presStyleLbl="sibTrans2D1" presStyleIdx="0" presStyleCnt="2"/>
      <dgm:spPr/>
      <dgm:t>
        <a:bodyPr/>
        <a:lstStyle/>
        <a:p>
          <a:endParaRPr lang="zh-TW" altLang="en-US"/>
        </a:p>
      </dgm:t>
    </dgm:pt>
    <dgm:pt modelId="{1E155428-F47D-49F8-BBD4-6C3CA4886995}" type="pres">
      <dgm:prSet presAssocID="{2F24B205-6EA5-4609-A3CF-832CFC8F6575}" presName="connectorText" presStyleLbl="sibTrans2D1" presStyleIdx="0" presStyleCnt="2"/>
      <dgm:spPr/>
      <dgm:t>
        <a:bodyPr/>
        <a:lstStyle/>
        <a:p>
          <a:endParaRPr lang="zh-TW" altLang="en-US"/>
        </a:p>
      </dgm:t>
    </dgm:pt>
    <dgm:pt modelId="{F317C144-DFD5-4123-9AA2-856E4CDD9E81}" type="pres">
      <dgm:prSet presAssocID="{CB9E1E49-9100-49DC-AACE-A4AA32D6BF97}" presName="node" presStyleLbl="node1" presStyleIdx="1" presStyleCnt="3" custScaleX="97621" custScaleY="103825" custLinFactNeighborX="4999" custLinFactNeighborY="2512">
        <dgm:presLayoutVars>
          <dgm:bulletEnabled val="1"/>
        </dgm:presLayoutVars>
      </dgm:prSet>
      <dgm:spPr/>
      <dgm:t>
        <a:bodyPr/>
        <a:lstStyle/>
        <a:p>
          <a:endParaRPr lang="zh-TW" altLang="en-US"/>
        </a:p>
      </dgm:t>
    </dgm:pt>
    <dgm:pt modelId="{F578D2CB-8E26-4012-8459-2FA689E62D09}" type="pres">
      <dgm:prSet presAssocID="{BF8F327D-40E0-4582-8E49-EC62A4A1E756}" presName="sibTrans" presStyleLbl="sibTrans2D1" presStyleIdx="1" presStyleCnt="2"/>
      <dgm:spPr/>
      <dgm:t>
        <a:bodyPr/>
        <a:lstStyle/>
        <a:p>
          <a:endParaRPr lang="zh-TW" altLang="en-US"/>
        </a:p>
      </dgm:t>
    </dgm:pt>
    <dgm:pt modelId="{F955DC0D-9B93-4461-B896-559DEF547D7F}" type="pres">
      <dgm:prSet presAssocID="{BF8F327D-40E0-4582-8E49-EC62A4A1E756}" presName="connectorText" presStyleLbl="sibTrans2D1" presStyleIdx="1" presStyleCnt="2"/>
      <dgm:spPr/>
      <dgm:t>
        <a:bodyPr/>
        <a:lstStyle/>
        <a:p>
          <a:endParaRPr lang="zh-TW" altLang="en-US"/>
        </a:p>
      </dgm:t>
    </dgm:pt>
    <dgm:pt modelId="{3D4B8565-CFCC-4E9A-AC54-1156D7BF24AE}" type="pres">
      <dgm:prSet presAssocID="{9E956345-EA35-4BD3-8FE5-3B9735AAAB42}" presName="node" presStyleLbl="node1" presStyleIdx="2" presStyleCnt="3" custScaleX="83268" custLinFactNeighborX="-4790" custLinFactNeighborY="995">
        <dgm:presLayoutVars>
          <dgm:bulletEnabled val="1"/>
        </dgm:presLayoutVars>
      </dgm:prSet>
      <dgm:spPr/>
      <dgm:t>
        <a:bodyPr/>
        <a:lstStyle/>
        <a:p>
          <a:endParaRPr lang="zh-TW" altLang="en-US"/>
        </a:p>
      </dgm:t>
    </dgm:pt>
  </dgm:ptLst>
  <dgm:cxnLst>
    <dgm:cxn modelId="{834C4A16-2946-4D7D-BEC8-21C0BC543E58}" type="presOf" srcId="{ADC07A21-BFD5-4DDD-BF57-34A8D69307E2}" destId="{D952AB07-78E0-45A5-9573-CB1B65460FEF}" srcOrd="0" destOrd="0" presId="urn:microsoft.com/office/officeart/2005/8/layout/process1"/>
    <dgm:cxn modelId="{2FA2217A-CA01-4E2D-A82B-808EF55BEE79}" type="presOf" srcId="{BF8F327D-40E0-4582-8E49-EC62A4A1E756}" destId="{F955DC0D-9B93-4461-B896-559DEF547D7F}" srcOrd="1" destOrd="0" presId="urn:microsoft.com/office/officeart/2005/8/layout/process1"/>
    <dgm:cxn modelId="{49116AFE-C80E-4AF0-A92B-1D1C49610C99}" type="presOf" srcId="{C561B794-AFCD-460A-B45E-2B8EDEC036A7}" destId="{3D31B49D-DC1F-4BC4-939A-81F0BF14B10B}" srcOrd="0" destOrd="0" presId="urn:microsoft.com/office/officeart/2005/8/layout/process1"/>
    <dgm:cxn modelId="{E444B8BB-0EAC-4964-8DC9-DAC2C3E11190}" srcId="{C561B794-AFCD-460A-B45E-2B8EDEC036A7}" destId="{ADC07A21-BFD5-4DDD-BF57-34A8D69307E2}" srcOrd="0" destOrd="0" parTransId="{73FE90E2-3E29-4EAD-8183-7C0EC2CBBFAF}" sibTransId="{2F24B205-6EA5-4609-A3CF-832CFC8F6575}"/>
    <dgm:cxn modelId="{D4722086-DAFD-4AA8-859E-73E89BE1B1BE}" type="presOf" srcId="{BF8F327D-40E0-4582-8E49-EC62A4A1E756}" destId="{F578D2CB-8E26-4012-8459-2FA689E62D09}" srcOrd="0" destOrd="0" presId="urn:microsoft.com/office/officeart/2005/8/layout/process1"/>
    <dgm:cxn modelId="{844444BB-18EE-4C29-9228-AE70A27830D4}" srcId="{C561B794-AFCD-460A-B45E-2B8EDEC036A7}" destId="{CB9E1E49-9100-49DC-AACE-A4AA32D6BF97}" srcOrd="1" destOrd="0" parTransId="{4D8C606D-43B5-4201-BA21-303C3D1AB011}" sibTransId="{BF8F327D-40E0-4582-8E49-EC62A4A1E756}"/>
    <dgm:cxn modelId="{9B74E3F4-12C9-47B7-9DEB-B172A7BD9AD2}" type="presOf" srcId="{2F24B205-6EA5-4609-A3CF-832CFC8F6575}" destId="{1E155428-F47D-49F8-BBD4-6C3CA4886995}" srcOrd="1" destOrd="0" presId="urn:microsoft.com/office/officeart/2005/8/layout/process1"/>
    <dgm:cxn modelId="{F8C66AE9-FB71-4FF7-92BA-5F6DFA304A1D}" type="presOf" srcId="{9E956345-EA35-4BD3-8FE5-3B9735AAAB42}" destId="{3D4B8565-CFCC-4E9A-AC54-1156D7BF24AE}" srcOrd="0" destOrd="0" presId="urn:microsoft.com/office/officeart/2005/8/layout/process1"/>
    <dgm:cxn modelId="{FBAC7AE2-5D6F-45E9-B7DA-E96D58421EFB}" type="presOf" srcId="{CB9E1E49-9100-49DC-AACE-A4AA32D6BF97}" destId="{F317C144-DFD5-4123-9AA2-856E4CDD9E81}" srcOrd="0" destOrd="0" presId="urn:microsoft.com/office/officeart/2005/8/layout/process1"/>
    <dgm:cxn modelId="{67BA78F1-0A40-4A14-8F18-98E03CD64825}" srcId="{C561B794-AFCD-460A-B45E-2B8EDEC036A7}" destId="{9E956345-EA35-4BD3-8FE5-3B9735AAAB42}" srcOrd="2" destOrd="0" parTransId="{6225FF13-B29C-44FE-A862-2CB2E27576BB}" sibTransId="{FD7D1884-07B5-48E9-BEDE-100008EF9A38}"/>
    <dgm:cxn modelId="{B10AA0EF-DEF6-4D05-B671-FF9AEDF41190}" type="presOf" srcId="{2F24B205-6EA5-4609-A3CF-832CFC8F6575}" destId="{3F16EC44-50EC-45C1-B96E-4831EFDCF4A4}" srcOrd="0" destOrd="0" presId="urn:microsoft.com/office/officeart/2005/8/layout/process1"/>
    <dgm:cxn modelId="{194B0C0B-2201-49F5-8907-4F9C7D8C44F4}" type="presParOf" srcId="{3D31B49D-DC1F-4BC4-939A-81F0BF14B10B}" destId="{D952AB07-78E0-45A5-9573-CB1B65460FEF}" srcOrd="0" destOrd="0" presId="urn:microsoft.com/office/officeart/2005/8/layout/process1"/>
    <dgm:cxn modelId="{79086C77-4F49-4026-B573-8995D503E1DA}" type="presParOf" srcId="{3D31B49D-DC1F-4BC4-939A-81F0BF14B10B}" destId="{3F16EC44-50EC-45C1-B96E-4831EFDCF4A4}" srcOrd="1" destOrd="0" presId="urn:microsoft.com/office/officeart/2005/8/layout/process1"/>
    <dgm:cxn modelId="{19F16608-A00C-46FB-81AA-9D7C3062E448}" type="presParOf" srcId="{3F16EC44-50EC-45C1-B96E-4831EFDCF4A4}" destId="{1E155428-F47D-49F8-BBD4-6C3CA4886995}" srcOrd="0" destOrd="0" presId="urn:microsoft.com/office/officeart/2005/8/layout/process1"/>
    <dgm:cxn modelId="{E48EFC35-52F3-449B-820C-EDE0DE141FBF}" type="presParOf" srcId="{3D31B49D-DC1F-4BC4-939A-81F0BF14B10B}" destId="{F317C144-DFD5-4123-9AA2-856E4CDD9E81}" srcOrd="2" destOrd="0" presId="urn:microsoft.com/office/officeart/2005/8/layout/process1"/>
    <dgm:cxn modelId="{3795C16B-7A2B-4959-B92E-1995C1A61462}" type="presParOf" srcId="{3D31B49D-DC1F-4BC4-939A-81F0BF14B10B}" destId="{F578D2CB-8E26-4012-8459-2FA689E62D09}" srcOrd="3" destOrd="0" presId="urn:microsoft.com/office/officeart/2005/8/layout/process1"/>
    <dgm:cxn modelId="{E3BF8269-7FE6-4A6E-A7AF-4FD0A8FCCD65}" type="presParOf" srcId="{F578D2CB-8E26-4012-8459-2FA689E62D09}" destId="{F955DC0D-9B93-4461-B896-559DEF547D7F}" srcOrd="0" destOrd="0" presId="urn:microsoft.com/office/officeart/2005/8/layout/process1"/>
    <dgm:cxn modelId="{20088C38-CD66-4C7E-AF2B-BFD586EC1B07}" type="presParOf" srcId="{3D31B49D-DC1F-4BC4-939A-81F0BF14B10B}" destId="{3D4B8565-CFCC-4E9A-AC54-1156D7BF24AE}"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BAF6CB-5DEE-4BA7-8DAF-8D66E76C3051}" type="doc">
      <dgm:prSet loTypeId="urn:microsoft.com/office/officeart/2005/8/layout/hProcess9" loCatId="process" qsTypeId="urn:microsoft.com/office/officeart/2005/8/quickstyle/simple1" qsCatId="simple" csTypeId="urn:microsoft.com/office/officeart/2005/8/colors/colorful4" csCatId="colorful" phldr="1"/>
      <dgm:spPr/>
    </dgm:pt>
    <dgm:pt modelId="{3BC7558E-00ED-4AB4-BEFF-92EA8FD7BC5B}">
      <dgm:prSet phldrT="[文字]" custT="1"/>
      <dgm:spPr/>
      <dgm:t>
        <a:bodyPr/>
        <a:lstStyle/>
        <a:p>
          <a:pPr algn="l"/>
          <a:r>
            <a:rPr lang="zh-TW" altLang="en-US" sz="1200" b="0" dirty="0" smtClean="0">
              <a:latin typeface="標楷體" pitchFamily="65" charset="-120"/>
              <a:ea typeface="標楷體" pitchFamily="65" charset="-120"/>
            </a:rPr>
            <a:t>● </a:t>
          </a:r>
          <a:r>
            <a:rPr lang="zh-TW" altLang="en-US" sz="2400" dirty="0" smtClean="0">
              <a:latin typeface="Times New Roman" pitchFamily="18" charset="0"/>
              <a:ea typeface="標楷體" pitchFamily="65" charset="-120"/>
              <a:cs typeface="Times New Roman" pitchFamily="18" charset="0"/>
            </a:rPr>
            <a:t>券商應於</a:t>
          </a:r>
          <a:r>
            <a:rPr lang="en-US" altLang="zh-TW" sz="2400" b="1" u="sng" dirty="0" smtClean="0">
              <a:latin typeface="Times New Roman" pitchFamily="18" charset="0"/>
              <a:ea typeface="標楷體" pitchFamily="65" charset="-120"/>
              <a:cs typeface="Times New Roman" pitchFamily="18" charset="0"/>
            </a:rPr>
            <a:t>T</a:t>
          </a:r>
          <a:r>
            <a:rPr lang="zh-TW" altLang="en-US" sz="2400" b="1" u="sng" dirty="0" smtClean="0">
              <a:latin typeface="Times New Roman" pitchFamily="18" charset="0"/>
              <a:ea typeface="標楷體" pitchFamily="65" charset="-120"/>
              <a:cs typeface="Times New Roman" pitchFamily="18" charset="0"/>
            </a:rPr>
            <a:t>日下午</a:t>
          </a:r>
          <a:r>
            <a:rPr lang="en-US" altLang="zh-TW" sz="2400" b="1" u="sng" dirty="0" smtClean="0">
              <a:latin typeface="Times New Roman" pitchFamily="18" charset="0"/>
              <a:ea typeface="標楷體" pitchFamily="65" charset="-120"/>
              <a:cs typeface="Times New Roman" pitchFamily="18" charset="0"/>
            </a:rPr>
            <a:t>6</a:t>
          </a:r>
          <a:r>
            <a:rPr lang="zh-TW" altLang="en-US" sz="2400" b="1" u="sng" dirty="0" smtClean="0">
              <a:latin typeface="Times New Roman" pitchFamily="18" charset="0"/>
              <a:ea typeface="標楷體" pitchFamily="65" charset="-120"/>
              <a:cs typeface="Times New Roman" pitchFamily="18" charset="0"/>
            </a:rPr>
            <a:t>時前</a:t>
          </a:r>
          <a:r>
            <a:rPr lang="zh-TW" altLang="en-US" sz="2400" dirty="0" smtClean="0">
              <a:latin typeface="Times New Roman" pitchFamily="18" charset="0"/>
              <a:ea typeface="標楷體" pitchFamily="65" charset="-120"/>
              <a:cs typeface="Times New Roman" pitchFamily="18" charset="0"/>
            </a:rPr>
            <a:t>，將當沖證券及數額輸入指定系統，未輸入視為不當沖</a:t>
          </a:r>
          <a:endParaRPr lang="en-US" altLang="zh-TW" sz="2400" dirty="0" smtClean="0">
            <a:latin typeface="Times New Roman" pitchFamily="18" charset="0"/>
            <a:ea typeface="標楷體" pitchFamily="65" charset="-120"/>
            <a:cs typeface="Times New Roman" pitchFamily="18" charset="0"/>
          </a:endParaRPr>
        </a:p>
        <a:p>
          <a:pPr algn="l"/>
          <a:r>
            <a:rPr lang="zh-TW" altLang="en-US" sz="1200" b="0" dirty="0" smtClean="0">
              <a:latin typeface="標楷體" pitchFamily="65" charset="-120"/>
              <a:ea typeface="標楷體" pitchFamily="65" charset="-120"/>
            </a:rPr>
            <a:t>● </a:t>
          </a:r>
          <a:r>
            <a:rPr lang="en-US" altLang="zh-TW" sz="2400" b="1" u="sng" dirty="0" smtClean="0">
              <a:latin typeface="Times New Roman" pitchFamily="18" charset="0"/>
              <a:ea typeface="標楷體" pitchFamily="65" charset="-120"/>
              <a:cs typeface="Times New Roman" pitchFamily="18" charset="0"/>
            </a:rPr>
            <a:t>T+2</a:t>
          </a:r>
          <a:r>
            <a:rPr lang="zh-TW" altLang="en-US" sz="2400" b="1" u="sng" dirty="0" smtClean="0">
              <a:latin typeface="Times New Roman" pitchFamily="18" charset="0"/>
              <a:ea typeface="標楷體" pitchFamily="65" charset="-120"/>
              <a:cs typeface="Times New Roman" pitchFamily="18" charset="0"/>
            </a:rPr>
            <a:t>日</a:t>
          </a:r>
          <a:r>
            <a:rPr lang="en-US" altLang="zh-TW" sz="2400" b="1" u="sng" dirty="0" smtClean="0">
              <a:latin typeface="Times New Roman" pitchFamily="18" charset="0"/>
              <a:ea typeface="標楷體" pitchFamily="65" charset="-120"/>
              <a:cs typeface="Times New Roman" pitchFamily="18" charset="0"/>
            </a:rPr>
            <a:t>10</a:t>
          </a:r>
          <a:r>
            <a:rPr lang="zh-TW" altLang="en-US" sz="2400" b="1" u="sng" dirty="0" smtClean="0">
              <a:latin typeface="Times New Roman" pitchFamily="18" charset="0"/>
              <a:ea typeface="標楷體" pitchFamily="65" charset="-120"/>
              <a:cs typeface="Times New Roman" pitchFamily="18" charset="0"/>
            </a:rPr>
            <a:t>時後，不得調整</a:t>
          </a:r>
          <a:endParaRPr lang="zh-TW" altLang="en-US" sz="2400" b="1" u="sng" dirty="0">
            <a:latin typeface="Times New Roman" pitchFamily="18" charset="0"/>
            <a:cs typeface="Times New Roman" pitchFamily="18" charset="0"/>
          </a:endParaRPr>
        </a:p>
      </dgm:t>
    </dgm:pt>
    <dgm:pt modelId="{03DF7DDC-C164-4346-AA92-69AD20A0862B}" type="parTrans" cxnId="{77AFC24D-8267-4882-A8AE-A6C6D35D8D22}">
      <dgm:prSet/>
      <dgm:spPr/>
      <dgm:t>
        <a:bodyPr/>
        <a:lstStyle/>
        <a:p>
          <a:endParaRPr lang="zh-TW" altLang="en-US"/>
        </a:p>
      </dgm:t>
    </dgm:pt>
    <dgm:pt modelId="{E6A7C7B1-CC79-4E34-8533-7AB29404A5E1}" type="sibTrans" cxnId="{77AFC24D-8267-4882-A8AE-A6C6D35D8D22}">
      <dgm:prSet/>
      <dgm:spPr/>
      <dgm:t>
        <a:bodyPr/>
        <a:lstStyle/>
        <a:p>
          <a:endParaRPr lang="zh-TW" altLang="en-US"/>
        </a:p>
      </dgm:t>
    </dgm:pt>
    <dgm:pt modelId="{A5F06707-BC85-4D40-A3D5-5EAD8FF4D328}">
      <dgm:prSet custT="1"/>
      <dgm:spPr/>
      <dgm:t>
        <a:bodyPr/>
        <a:lstStyle/>
        <a:p>
          <a:pPr algn="ctr"/>
          <a:r>
            <a:rPr lang="zh-TW" altLang="en-US" sz="1200" b="0" dirty="0" smtClean="0">
              <a:latin typeface="標楷體" pitchFamily="65" charset="-120"/>
              <a:ea typeface="標楷體" pitchFamily="65" charset="-120"/>
            </a:rPr>
            <a:t>● </a:t>
          </a:r>
          <a:r>
            <a:rPr lang="zh-TW" altLang="en-US" sz="2400" b="0" dirty="0" smtClean="0">
              <a:latin typeface="標楷體" pitchFamily="65" charset="-120"/>
              <a:ea typeface="標楷體" pitchFamily="65" charset="-120"/>
            </a:rPr>
            <a:t>投資人</a:t>
          </a:r>
          <a:r>
            <a:rPr lang="zh-TW" altLang="en-US" sz="2400" b="0" u="sng" dirty="0" smtClean="0">
              <a:latin typeface="標楷體" pitchFamily="65" charset="-120"/>
              <a:ea typeface="標楷體" pitchFamily="65" charset="-120"/>
            </a:rPr>
            <a:t>不欲沖銷</a:t>
          </a:r>
          <a:r>
            <a:rPr lang="zh-TW" altLang="en-US" sz="2400" b="0" dirty="0" smtClean="0">
              <a:latin typeface="標楷體" pitchFamily="65" charset="-120"/>
              <a:ea typeface="標楷體" pitchFamily="65" charset="-120"/>
            </a:rPr>
            <a:t>，應於</a:t>
          </a:r>
          <a:r>
            <a:rPr lang="en-US" altLang="zh-TW" sz="2400" b="1" u="sng" dirty="0" smtClean="0">
              <a:latin typeface="Times New Roman" pitchFamily="18" charset="0"/>
              <a:ea typeface="標楷體" pitchFamily="65" charset="-120"/>
              <a:cs typeface="Times New Roman" pitchFamily="18" charset="0"/>
            </a:rPr>
            <a:t>T</a:t>
          </a:r>
          <a:r>
            <a:rPr lang="zh-TW" altLang="en-US" sz="2400" b="1" u="sng" dirty="0" smtClean="0">
              <a:latin typeface="Times New Roman" pitchFamily="18" charset="0"/>
              <a:ea typeface="標楷體" pitchFamily="65" charset="-120"/>
              <a:cs typeface="Times New Roman" pitchFamily="18" charset="0"/>
            </a:rPr>
            <a:t>日</a:t>
          </a:r>
          <a:r>
            <a:rPr lang="zh-TW" altLang="en-US" sz="2400" b="1" u="sng" dirty="0" smtClean="0">
              <a:latin typeface="標楷體" pitchFamily="65" charset="-120"/>
              <a:ea typeface="標楷體" pitchFamily="65" charset="-120"/>
            </a:rPr>
            <a:t>收盤前</a:t>
          </a:r>
          <a:r>
            <a:rPr lang="zh-TW" altLang="en-US" sz="2400" b="0" dirty="0" smtClean="0">
              <a:latin typeface="標楷體" pitchFamily="65" charset="-120"/>
              <a:ea typeface="標楷體" pitchFamily="65" charset="-120"/>
            </a:rPr>
            <a:t>向券商聲明</a:t>
          </a:r>
          <a:endParaRPr lang="en-US" altLang="zh-TW" sz="2400" b="0" dirty="0" smtClean="0">
            <a:latin typeface="標楷體" pitchFamily="65" charset="-120"/>
            <a:ea typeface="標楷體" pitchFamily="65" charset="-120"/>
          </a:endParaRPr>
        </a:p>
        <a:p>
          <a:pPr algn="l"/>
          <a:r>
            <a:rPr lang="zh-TW" altLang="en-US" sz="1200" b="0" dirty="0" smtClean="0">
              <a:latin typeface="標楷體" pitchFamily="65" charset="-120"/>
              <a:ea typeface="標楷體" pitchFamily="65" charset="-120"/>
            </a:rPr>
            <a:t>● </a:t>
          </a:r>
          <a:r>
            <a:rPr lang="zh-TW" altLang="en-US" sz="2400" b="0" dirty="0" smtClean="0">
              <a:latin typeface="標楷體" pitchFamily="65" charset="-120"/>
              <a:ea typeface="標楷體" pitchFamily="65" charset="-120"/>
            </a:rPr>
            <a:t>券商應確認並留存紀錄</a:t>
          </a:r>
          <a:endParaRPr lang="en-US" altLang="zh-TW" sz="2400" b="0" dirty="0" smtClean="0">
            <a:latin typeface="標楷體" pitchFamily="65" charset="-120"/>
            <a:ea typeface="標楷體" pitchFamily="65" charset="-120"/>
          </a:endParaRPr>
        </a:p>
      </dgm:t>
    </dgm:pt>
    <dgm:pt modelId="{4BC6154F-955F-435E-95B2-E7F3FB6A7857}" type="parTrans" cxnId="{4258B97D-4F5C-49A8-8D49-70231933C115}">
      <dgm:prSet/>
      <dgm:spPr/>
      <dgm:t>
        <a:bodyPr/>
        <a:lstStyle/>
        <a:p>
          <a:endParaRPr lang="zh-TW" altLang="en-US"/>
        </a:p>
      </dgm:t>
    </dgm:pt>
    <dgm:pt modelId="{B4FE2A1D-8E04-471C-B6D6-1364110A2A46}" type="sibTrans" cxnId="{4258B97D-4F5C-49A8-8D49-70231933C115}">
      <dgm:prSet/>
      <dgm:spPr/>
      <dgm:t>
        <a:bodyPr/>
        <a:lstStyle/>
        <a:p>
          <a:endParaRPr lang="zh-TW" altLang="en-US"/>
        </a:p>
      </dgm:t>
    </dgm:pt>
    <dgm:pt modelId="{A35D2889-ED56-4B66-ABA1-5253DB74799E}" type="pres">
      <dgm:prSet presAssocID="{A6BAF6CB-5DEE-4BA7-8DAF-8D66E76C3051}" presName="CompostProcess" presStyleCnt="0">
        <dgm:presLayoutVars>
          <dgm:dir/>
          <dgm:resizeHandles val="exact"/>
        </dgm:presLayoutVars>
      </dgm:prSet>
      <dgm:spPr/>
    </dgm:pt>
    <dgm:pt modelId="{4787EE6A-262A-46A8-99B0-AA9B13373DCB}" type="pres">
      <dgm:prSet presAssocID="{A6BAF6CB-5DEE-4BA7-8DAF-8D66E76C3051}" presName="arrow" presStyleLbl="bgShp" presStyleIdx="0" presStyleCnt="1" custScaleX="115653" custScaleY="94474"/>
      <dgm:spPr>
        <a:solidFill>
          <a:schemeClr val="bg1">
            <a:lumMod val="50000"/>
          </a:schemeClr>
        </a:solidFill>
      </dgm:spPr>
    </dgm:pt>
    <dgm:pt modelId="{43129D3D-E995-4896-947D-0AEC9A071F82}" type="pres">
      <dgm:prSet presAssocID="{A6BAF6CB-5DEE-4BA7-8DAF-8D66E76C3051}" presName="linearProcess" presStyleCnt="0"/>
      <dgm:spPr/>
    </dgm:pt>
    <dgm:pt modelId="{BC66ADE9-A413-4258-B0D4-4A32FDC699A0}" type="pres">
      <dgm:prSet presAssocID="{A5F06707-BC85-4D40-A3D5-5EAD8FF4D328}" presName="textNode" presStyleLbl="node1" presStyleIdx="0" presStyleCnt="2" custLinFactNeighborX="39" custLinFactNeighborY="-2063">
        <dgm:presLayoutVars>
          <dgm:bulletEnabled val="1"/>
        </dgm:presLayoutVars>
      </dgm:prSet>
      <dgm:spPr/>
      <dgm:t>
        <a:bodyPr/>
        <a:lstStyle/>
        <a:p>
          <a:endParaRPr lang="zh-TW" altLang="en-US"/>
        </a:p>
      </dgm:t>
    </dgm:pt>
    <dgm:pt modelId="{6D9C9F1B-EEEB-4317-B3C0-EB19BB1853A8}" type="pres">
      <dgm:prSet presAssocID="{B4FE2A1D-8E04-471C-B6D6-1364110A2A46}" presName="sibTrans" presStyleCnt="0"/>
      <dgm:spPr/>
    </dgm:pt>
    <dgm:pt modelId="{E0F915A5-1D25-44E0-98C6-CEAE49B60EC4}" type="pres">
      <dgm:prSet presAssocID="{3BC7558E-00ED-4AB4-BEFF-92EA8FD7BC5B}" presName="textNode" presStyleLbl="node1" presStyleIdx="1" presStyleCnt="2" custScaleX="106775">
        <dgm:presLayoutVars>
          <dgm:bulletEnabled val="1"/>
        </dgm:presLayoutVars>
      </dgm:prSet>
      <dgm:spPr/>
      <dgm:t>
        <a:bodyPr/>
        <a:lstStyle/>
        <a:p>
          <a:endParaRPr lang="zh-TW" altLang="en-US"/>
        </a:p>
      </dgm:t>
    </dgm:pt>
  </dgm:ptLst>
  <dgm:cxnLst>
    <dgm:cxn modelId="{73875957-FF81-492F-8AF5-7FB07B1A4349}" type="presOf" srcId="{3BC7558E-00ED-4AB4-BEFF-92EA8FD7BC5B}" destId="{E0F915A5-1D25-44E0-98C6-CEAE49B60EC4}" srcOrd="0" destOrd="0" presId="urn:microsoft.com/office/officeart/2005/8/layout/hProcess9"/>
    <dgm:cxn modelId="{4258B97D-4F5C-49A8-8D49-70231933C115}" srcId="{A6BAF6CB-5DEE-4BA7-8DAF-8D66E76C3051}" destId="{A5F06707-BC85-4D40-A3D5-5EAD8FF4D328}" srcOrd="0" destOrd="0" parTransId="{4BC6154F-955F-435E-95B2-E7F3FB6A7857}" sibTransId="{B4FE2A1D-8E04-471C-B6D6-1364110A2A46}"/>
    <dgm:cxn modelId="{A20AE88F-8A4F-4057-B2F2-0C98A7E02BD3}" type="presOf" srcId="{A6BAF6CB-5DEE-4BA7-8DAF-8D66E76C3051}" destId="{A35D2889-ED56-4B66-ABA1-5253DB74799E}" srcOrd="0" destOrd="0" presId="urn:microsoft.com/office/officeart/2005/8/layout/hProcess9"/>
    <dgm:cxn modelId="{B6BAFA53-F587-4FAC-B45C-0F36CFF127D3}" type="presOf" srcId="{A5F06707-BC85-4D40-A3D5-5EAD8FF4D328}" destId="{BC66ADE9-A413-4258-B0D4-4A32FDC699A0}" srcOrd="0" destOrd="0" presId="urn:microsoft.com/office/officeart/2005/8/layout/hProcess9"/>
    <dgm:cxn modelId="{77AFC24D-8267-4882-A8AE-A6C6D35D8D22}" srcId="{A6BAF6CB-5DEE-4BA7-8DAF-8D66E76C3051}" destId="{3BC7558E-00ED-4AB4-BEFF-92EA8FD7BC5B}" srcOrd="1" destOrd="0" parTransId="{03DF7DDC-C164-4346-AA92-69AD20A0862B}" sibTransId="{E6A7C7B1-CC79-4E34-8533-7AB29404A5E1}"/>
    <dgm:cxn modelId="{89DDF10A-108A-41F4-BA07-5CF0C14FBB96}" type="presParOf" srcId="{A35D2889-ED56-4B66-ABA1-5253DB74799E}" destId="{4787EE6A-262A-46A8-99B0-AA9B13373DCB}" srcOrd="0" destOrd="0" presId="urn:microsoft.com/office/officeart/2005/8/layout/hProcess9"/>
    <dgm:cxn modelId="{BECC50CA-6CE7-45EF-8756-5DC1CF2FB8DA}" type="presParOf" srcId="{A35D2889-ED56-4B66-ABA1-5253DB74799E}" destId="{43129D3D-E995-4896-947D-0AEC9A071F82}" srcOrd="1" destOrd="0" presId="urn:microsoft.com/office/officeart/2005/8/layout/hProcess9"/>
    <dgm:cxn modelId="{B26CF019-007F-4DFB-8589-CD02ADFA512B}" type="presParOf" srcId="{43129D3D-E995-4896-947D-0AEC9A071F82}" destId="{BC66ADE9-A413-4258-B0D4-4A32FDC699A0}" srcOrd="0" destOrd="0" presId="urn:microsoft.com/office/officeart/2005/8/layout/hProcess9"/>
    <dgm:cxn modelId="{DE040251-A23D-4FB4-A732-63E8E5D45DAE}" type="presParOf" srcId="{43129D3D-E995-4896-947D-0AEC9A071F82}" destId="{6D9C9F1B-EEEB-4317-B3C0-EB19BB1853A8}" srcOrd="1" destOrd="0" presId="urn:microsoft.com/office/officeart/2005/8/layout/hProcess9"/>
    <dgm:cxn modelId="{99103DC0-B58F-4A96-A054-16582D85D459}" type="presParOf" srcId="{43129D3D-E995-4896-947D-0AEC9A071F82}" destId="{E0F915A5-1D25-44E0-98C6-CEAE49B60EC4}"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CBD7B1-AC3B-4AD2-A514-E9B0AB6E95BB}"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zh-TW" altLang="en-US"/>
        </a:p>
      </dgm:t>
    </dgm:pt>
    <dgm:pt modelId="{CB3531F2-C50A-4B70-A5AE-60FC84AE765D}">
      <dgm:prSet phldrT="[文字]" custT="1"/>
      <dgm:spPr/>
      <dgm:t>
        <a:bodyPr/>
        <a:lstStyle/>
        <a:p>
          <a:r>
            <a:rPr lang="zh-TW" altLang="en-US" sz="3200" dirty="0" smtClean="0">
              <a:latin typeface="標楷體" pitchFamily="65" charset="-120"/>
              <a:ea typeface="標楷體" pitchFamily="65" charset="-120"/>
            </a:rPr>
            <a:t>額度控管</a:t>
          </a:r>
          <a:endParaRPr lang="zh-TW" altLang="en-US" sz="3200" dirty="0">
            <a:latin typeface="標楷體" pitchFamily="65" charset="-120"/>
            <a:ea typeface="標楷體" pitchFamily="65" charset="-120"/>
          </a:endParaRPr>
        </a:p>
      </dgm:t>
    </dgm:pt>
    <dgm:pt modelId="{62E62C49-03B2-4991-B18C-C9E3F68FB758}" type="parTrans" cxnId="{D4C3D338-122C-4586-8B77-8001B44D9CD6}">
      <dgm:prSet/>
      <dgm:spPr/>
      <dgm:t>
        <a:bodyPr/>
        <a:lstStyle/>
        <a:p>
          <a:endParaRPr lang="zh-TW" altLang="en-US"/>
        </a:p>
      </dgm:t>
    </dgm:pt>
    <dgm:pt modelId="{B048FFFE-5A0F-4EA5-BCEE-5E1B8F28B755}" type="sibTrans" cxnId="{D4C3D338-122C-4586-8B77-8001B44D9CD6}">
      <dgm:prSet/>
      <dgm:spPr/>
      <dgm:t>
        <a:bodyPr/>
        <a:lstStyle/>
        <a:p>
          <a:endParaRPr lang="zh-TW" altLang="en-US"/>
        </a:p>
      </dgm:t>
    </dgm:pt>
    <dgm:pt modelId="{A10102B2-45FA-44BB-8F73-7BD74480815B}">
      <dgm:prSet phldrT="[文字]" custT="1"/>
      <dgm:spPr/>
      <dgm:t>
        <a:bodyPr/>
        <a:lstStyle/>
        <a:p>
          <a:r>
            <a:rPr lang="zh-TW" altLang="en-US" sz="2000" dirty="0" smtClean="0">
              <a:latin typeface="標楷體" pitchFamily="65" charset="-120"/>
              <a:ea typeface="標楷體" pitchFamily="65" charset="-120"/>
            </a:rPr>
            <a:t>當沖</a:t>
          </a:r>
          <a:r>
            <a:rPr lang="zh-TW" altLang="zh-TW" sz="2000" dirty="0" smtClean="0">
              <a:solidFill>
                <a:srgbClr val="FF0000"/>
              </a:solidFill>
              <a:latin typeface="標楷體" pitchFamily="65" charset="-120"/>
              <a:ea typeface="標楷體" pitchFamily="65" charset="-120"/>
            </a:rPr>
            <a:t>買進</a:t>
          </a:r>
          <a:r>
            <a:rPr lang="zh-TW" altLang="en-US" sz="2000" dirty="0" smtClean="0">
              <a:solidFill>
                <a:srgbClr val="FF0000"/>
              </a:solidFill>
              <a:latin typeface="標楷體" pitchFamily="65" charset="-120"/>
              <a:ea typeface="標楷體" pitchFamily="65" charset="-120"/>
            </a:rPr>
            <a:t>及賣出</a:t>
          </a:r>
          <a:r>
            <a:rPr lang="zh-TW" altLang="zh-TW" sz="2000" dirty="0" smtClean="0">
              <a:solidFill>
                <a:srgbClr val="FF0000"/>
              </a:solidFill>
              <a:latin typeface="標楷體" pitchFamily="65" charset="-120"/>
              <a:ea typeface="標楷體" pitchFamily="65" charset="-120"/>
            </a:rPr>
            <a:t>金額</a:t>
          </a:r>
          <a:r>
            <a:rPr lang="zh-TW" altLang="zh-TW" sz="2000" dirty="0" smtClean="0">
              <a:latin typeface="標楷體" pitchFamily="65" charset="-120"/>
              <a:ea typeface="標楷體" pitchFamily="65" charset="-120"/>
            </a:rPr>
            <a:t>，應</a:t>
          </a:r>
          <a:r>
            <a:rPr lang="zh-TW" altLang="zh-TW" sz="2000" dirty="0" smtClean="0">
              <a:solidFill>
                <a:srgbClr val="FF0000"/>
              </a:solidFill>
              <a:latin typeface="標楷體" pitchFamily="65" charset="-120"/>
              <a:ea typeface="標楷體" pitchFamily="65" charset="-120"/>
            </a:rPr>
            <a:t>列入單日買賣額度</a:t>
          </a:r>
          <a:r>
            <a:rPr lang="zh-TW" altLang="zh-TW" sz="2000" dirty="0" smtClean="0">
              <a:latin typeface="標楷體" pitchFamily="65" charset="-120"/>
              <a:ea typeface="標楷體" pitchFamily="65" charset="-120"/>
            </a:rPr>
            <a:t>計算，</a:t>
          </a:r>
          <a:r>
            <a:rPr lang="zh-TW" altLang="en-US" sz="2000" dirty="0" smtClean="0">
              <a:latin typeface="標楷體" pitchFamily="65" charset="-120"/>
              <a:ea typeface="標楷體" pitchFamily="65" charset="-120"/>
            </a:rPr>
            <a:t>反向沖銷得不列入計算，額度</a:t>
          </a:r>
          <a:r>
            <a:rPr lang="zh-TW" altLang="zh-TW" sz="2000" dirty="0" smtClean="0">
              <a:solidFill>
                <a:srgbClr val="FF0000"/>
              </a:solidFill>
              <a:latin typeface="標楷體" pitchFamily="65" charset="-120"/>
              <a:ea typeface="標楷體" pitchFamily="65" charset="-120"/>
            </a:rPr>
            <a:t>不得循環使用</a:t>
          </a:r>
          <a:endParaRPr lang="zh-TW" altLang="en-US" sz="2000" dirty="0"/>
        </a:p>
      </dgm:t>
    </dgm:pt>
    <dgm:pt modelId="{7A88080F-6494-4742-BD9C-19109E9C9ED8}" type="parTrans" cxnId="{64C40CC8-B95A-494D-9920-F14889496AD5}">
      <dgm:prSet/>
      <dgm:spPr/>
      <dgm:t>
        <a:bodyPr/>
        <a:lstStyle/>
        <a:p>
          <a:endParaRPr lang="zh-TW" altLang="en-US"/>
        </a:p>
      </dgm:t>
    </dgm:pt>
    <dgm:pt modelId="{B01E1B5C-7F33-40B3-9460-2CCE395412D3}" type="sibTrans" cxnId="{64C40CC8-B95A-494D-9920-F14889496AD5}">
      <dgm:prSet/>
      <dgm:spPr/>
      <dgm:t>
        <a:bodyPr/>
        <a:lstStyle/>
        <a:p>
          <a:endParaRPr lang="zh-TW" altLang="en-US"/>
        </a:p>
      </dgm:t>
    </dgm:pt>
    <dgm:pt modelId="{3E6B83D5-D9E4-4F4E-AE18-FC88C88A4801}">
      <dgm:prSet phldrT="[文字]" custT="1"/>
      <dgm:spPr/>
      <dgm:t>
        <a:bodyPr/>
        <a:lstStyle/>
        <a:p>
          <a:r>
            <a:rPr lang="zh-TW" altLang="en-US" sz="2900" dirty="0" smtClean="0">
              <a:latin typeface="標楷體" pitchFamily="65" charset="-120"/>
              <a:ea typeface="標楷體" pitchFamily="65" charset="-120"/>
            </a:rPr>
            <a:t>得預收一定金額</a:t>
          </a:r>
          <a:endParaRPr lang="zh-TW" altLang="en-US" sz="2900" dirty="0">
            <a:latin typeface="標楷體" pitchFamily="65" charset="-120"/>
            <a:ea typeface="標楷體" pitchFamily="65" charset="-120"/>
          </a:endParaRPr>
        </a:p>
      </dgm:t>
    </dgm:pt>
    <dgm:pt modelId="{9714FB03-593D-4E0B-872D-37F94C43B46B}" type="parTrans" cxnId="{E513694B-8E71-4A8D-82AA-218AC5F138E9}">
      <dgm:prSet/>
      <dgm:spPr/>
      <dgm:t>
        <a:bodyPr/>
        <a:lstStyle/>
        <a:p>
          <a:endParaRPr lang="zh-TW" altLang="en-US"/>
        </a:p>
      </dgm:t>
    </dgm:pt>
    <dgm:pt modelId="{4C12555B-8801-4341-A916-6C57E235044C}" type="sibTrans" cxnId="{E513694B-8E71-4A8D-82AA-218AC5F138E9}">
      <dgm:prSet/>
      <dgm:spPr/>
      <dgm:t>
        <a:bodyPr/>
        <a:lstStyle/>
        <a:p>
          <a:endParaRPr lang="zh-TW" altLang="en-US"/>
        </a:p>
      </dgm:t>
    </dgm:pt>
    <dgm:pt modelId="{52AF9F4D-ECE1-436B-B15D-DF7A69D2D823}">
      <dgm:prSet phldrT="[文字]" custT="1"/>
      <dgm:spPr/>
      <dgm:t>
        <a:bodyPr/>
        <a:lstStyle/>
        <a:p>
          <a:r>
            <a:rPr lang="zh-TW" altLang="en-US" sz="2000" dirty="0" smtClean="0">
              <a:latin typeface="標楷體" pitchFamily="65" charset="-120"/>
              <a:ea typeface="標楷體" pitchFamily="65" charset="-120"/>
            </a:rPr>
            <a:t>券商得視情形向投資人預收足額或一定成數款券</a:t>
          </a:r>
          <a:endParaRPr lang="zh-TW" altLang="en-US" sz="2000" dirty="0"/>
        </a:p>
      </dgm:t>
    </dgm:pt>
    <dgm:pt modelId="{1BDEFF75-5CC8-4999-A1F0-AE5ADC644A6F}" type="parTrans" cxnId="{8F90623F-9E0F-4B76-B9CE-A24FF7031257}">
      <dgm:prSet/>
      <dgm:spPr/>
      <dgm:t>
        <a:bodyPr/>
        <a:lstStyle/>
        <a:p>
          <a:endParaRPr lang="zh-TW" altLang="en-US"/>
        </a:p>
      </dgm:t>
    </dgm:pt>
    <dgm:pt modelId="{B2B320AF-E870-4236-B756-8C4074F5ABF1}" type="sibTrans" cxnId="{8F90623F-9E0F-4B76-B9CE-A24FF7031257}">
      <dgm:prSet/>
      <dgm:spPr/>
      <dgm:t>
        <a:bodyPr/>
        <a:lstStyle/>
        <a:p>
          <a:endParaRPr lang="zh-TW" altLang="en-US"/>
        </a:p>
      </dgm:t>
    </dgm:pt>
    <dgm:pt modelId="{60B04EBB-DA0B-4F9F-A1E2-1CC7C3A462C4}">
      <dgm:prSet phldrT="[文字]" custT="1"/>
      <dgm:spPr/>
      <dgm:t>
        <a:bodyPr/>
        <a:lstStyle/>
        <a:p>
          <a:r>
            <a:rPr lang="zh-TW" altLang="en-US" sz="3200" dirty="0" smtClean="0">
              <a:latin typeface="標楷體" pitchFamily="65" charset="-120"/>
              <a:ea typeface="標楷體" pitchFamily="65" charset="-120"/>
            </a:rPr>
            <a:t>每日評估額度</a:t>
          </a:r>
          <a:endParaRPr lang="zh-TW" altLang="en-US" sz="3200" dirty="0">
            <a:latin typeface="標楷體" pitchFamily="65" charset="-120"/>
            <a:ea typeface="標楷體" pitchFamily="65" charset="-120"/>
          </a:endParaRPr>
        </a:p>
      </dgm:t>
    </dgm:pt>
    <dgm:pt modelId="{2FEEF15F-7BA5-463B-93EE-7E37DBF18154}" type="parTrans" cxnId="{9109551D-CDDD-41F5-9D80-C8C581B846E9}">
      <dgm:prSet/>
      <dgm:spPr/>
      <dgm:t>
        <a:bodyPr/>
        <a:lstStyle/>
        <a:p>
          <a:endParaRPr lang="zh-TW" altLang="en-US"/>
        </a:p>
      </dgm:t>
    </dgm:pt>
    <dgm:pt modelId="{4729C83C-3A7D-438D-9B37-3BED1C88C3A4}" type="sibTrans" cxnId="{9109551D-CDDD-41F5-9D80-C8C581B846E9}">
      <dgm:prSet/>
      <dgm:spPr/>
      <dgm:t>
        <a:bodyPr/>
        <a:lstStyle/>
        <a:p>
          <a:endParaRPr lang="zh-TW" altLang="en-US"/>
        </a:p>
      </dgm:t>
    </dgm:pt>
    <dgm:pt modelId="{E514D168-C2A2-41A1-B91B-70DC6D9EAAC5}">
      <dgm:prSet phldrT="[文字]" custT="1"/>
      <dgm:spPr/>
      <dgm:t>
        <a:bodyPr/>
        <a:lstStyle/>
        <a:p>
          <a:r>
            <a:rPr lang="zh-TW" altLang="en-US" sz="2000" dirty="0" smtClean="0">
              <a:latin typeface="標楷體" pitchFamily="65" charset="-120"/>
              <a:ea typeface="標楷體" pitchFamily="65" charset="-120"/>
            </a:rPr>
            <a:t>券商應於</a:t>
          </a:r>
          <a:r>
            <a:rPr lang="zh-TW" altLang="en-US" sz="2000" dirty="0" smtClean="0">
              <a:solidFill>
                <a:srgbClr val="FF0000"/>
              </a:solidFill>
              <a:latin typeface="標楷體" pitchFamily="65" charset="-120"/>
              <a:ea typeface="標楷體" pitchFamily="65" charset="-120"/>
            </a:rPr>
            <a:t>每日收盤</a:t>
          </a:r>
          <a:r>
            <a:rPr lang="zh-TW" altLang="en-US" sz="2000" dirty="0" smtClean="0">
              <a:latin typeface="標楷體" pitchFamily="65" charset="-120"/>
              <a:ea typeface="標楷體" pitchFamily="65" charset="-120"/>
            </a:rPr>
            <a:t>後，就投資人當沖損益，評估增減單日買賣額度或當沖額度</a:t>
          </a:r>
          <a:endParaRPr lang="zh-TW" altLang="en-US" sz="2000" dirty="0"/>
        </a:p>
      </dgm:t>
    </dgm:pt>
    <dgm:pt modelId="{5F16C0D7-0A24-4320-9BC4-75079CAFCAB9}" type="parTrans" cxnId="{764DCC1C-090B-4E8B-B6A4-B9DB871E5F16}">
      <dgm:prSet/>
      <dgm:spPr/>
      <dgm:t>
        <a:bodyPr/>
        <a:lstStyle/>
        <a:p>
          <a:endParaRPr lang="zh-TW" altLang="en-US"/>
        </a:p>
      </dgm:t>
    </dgm:pt>
    <dgm:pt modelId="{14C168E5-DABD-4A4D-A971-800632D96752}" type="sibTrans" cxnId="{764DCC1C-090B-4E8B-B6A4-B9DB871E5F16}">
      <dgm:prSet/>
      <dgm:spPr/>
      <dgm:t>
        <a:bodyPr/>
        <a:lstStyle/>
        <a:p>
          <a:endParaRPr lang="zh-TW" altLang="en-US"/>
        </a:p>
      </dgm:t>
    </dgm:pt>
    <dgm:pt modelId="{FFEBF559-BCDC-4810-8236-E23FE936987B}">
      <dgm:prSet custT="1"/>
      <dgm:spPr/>
      <dgm:t>
        <a:bodyPr/>
        <a:lstStyle/>
        <a:p>
          <a:r>
            <a:rPr lang="zh-TW" altLang="en-US" sz="3200" dirty="0" smtClean="0">
              <a:latin typeface="標楷體" pitchFamily="65" charset="-120"/>
              <a:ea typeface="標楷體" pitchFamily="65" charset="-120"/>
            </a:rPr>
            <a:t>按月評估虧損</a:t>
          </a:r>
        </a:p>
      </dgm:t>
    </dgm:pt>
    <dgm:pt modelId="{181DD58C-B241-45DD-95B5-178EBAFD7DB4}" type="parTrans" cxnId="{E3A45305-3795-4840-B94D-4D2C451F461B}">
      <dgm:prSet/>
      <dgm:spPr/>
      <dgm:t>
        <a:bodyPr/>
        <a:lstStyle/>
        <a:p>
          <a:endParaRPr lang="zh-TW" altLang="en-US"/>
        </a:p>
      </dgm:t>
    </dgm:pt>
    <dgm:pt modelId="{E3365739-71EF-4C5C-AB0B-48EC42308EEB}" type="sibTrans" cxnId="{E3A45305-3795-4840-B94D-4D2C451F461B}">
      <dgm:prSet/>
      <dgm:spPr/>
      <dgm:t>
        <a:bodyPr/>
        <a:lstStyle/>
        <a:p>
          <a:endParaRPr lang="zh-TW" altLang="en-US"/>
        </a:p>
      </dgm:t>
    </dgm:pt>
    <dgm:pt modelId="{4452DAEA-E3C6-4490-A5C8-9EB15A4A741F}">
      <dgm:prSet/>
      <dgm:spPr/>
      <dgm:t>
        <a:bodyPr/>
        <a:lstStyle/>
        <a:p>
          <a:endParaRPr lang="zh-TW" altLang="en-US" sz="1400" dirty="0"/>
        </a:p>
      </dgm:t>
    </dgm:pt>
    <dgm:pt modelId="{09159138-EFA1-417D-8BE2-83BBAF70B1DB}" type="parTrans" cxnId="{F65C27F2-22AB-4984-8C32-96D11E47E687}">
      <dgm:prSet/>
      <dgm:spPr/>
      <dgm:t>
        <a:bodyPr/>
        <a:lstStyle/>
        <a:p>
          <a:endParaRPr lang="zh-TW" altLang="en-US"/>
        </a:p>
      </dgm:t>
    </dgm:pt>
    <dgm:pt modelId="{B506B4B5-1E10-4FCE-9CB9-4C379DBE3599}" type="sibTrans" cxnId="{F65C27F2-22AB-4984-8C32-96D11E47E687}">
      <dgm:prSet/>
      <dgm:spPr/>
      <dgm:t>
        <a:bodyPr/>
        <a:lstStyle/>
        <a:p>
          <a:endParaRPr lang="zh-TW" altLang="en-US"/>
        </a:p>
      </dgm:t>
    </dgm:pt>
    <dgm:pt modelId="{1D12DED9-80DB-4D3A-A102-F2DFFB954238}">
      <dgm:prSet phldrT="[文字]" custT="1"/>
      <dgm:spPr/>
      <dgm:t>
        <a:bodyPr/>
        <a:lstStyle/>
        <a:p>
          <a:r>
            <a:rPr lang="zh-TW" altLang="zh-TW" sz="2000" dirty="0" smtClean="0">
              <a:latin typeface="標楷體" pitchFamily="65" charset="-120"/>
              <a:ea typeface="標楷體" pitchFamily="65" charset="-120"/>
            </a:rPr>
            <a:t>券商依規對投資人</a:t>
          </a:r>
          <a:r>
            <a:rPr lang="zh-TW" altLang="zh-TW" sz="2000" dirty="0" smtClean="0">
              <a:solidFill>
                <a:srgbClr val="FF0000"/>
              </a:solidFill>
              <a:latin typeface="標楷體" pitchFamily="65" charset="-120"/>
              <a:ea typeface="標楷體" pitchFamily="65" charset="-120"/>
            </a:rPr>
            <a:t>未訂定單日買賣額度</a:t>
          </a:r>
          <a:r>
            <a:rPr lang="zh-TW" altLang="zh-TW" sz="2000" dirty="0" smtClean="0">
              <a:latin typeface="標楷體" pitchFamily="65" charset="-120"/>
              <a:ea typeface="標楷體" pitchFamily="65" charset="-120"/>
            </a:rPr>
            <a:t>，應</a:t>
          </a:r>
          <a:r>
            <a:rPr lang="zh-TW" altLang="zh-TW" sz="2000" dirty="0" smtClean="0">
              <a:solidFill>
                <a:srgbClr val="FF0000"/>
              </a:solidFill>
              <a:latin typeface="標楷體" pitchFamily="65" charset="-120"/>
              <a:ea typeface="標楷體" pitchFamily="65" charset="-120"/>
            </a:rPr>
            <a:t>另訂當日沖銷額度</a:t>
          </a:r>
          <a:endParaRPr lang="zh-TW" altLang="en-US" sz="2000" dirty="0"/>
        </a:p>
      </dgm:t>
    </dgm:pt>
    <dgm:pt modelId="{371E5FED-AEDE-42B7-A456-31C3FC6DF158}" type="parTrans" cxnId="{E4C5078A-2310-4342-BD24-9E9DDA0F0116}">
      <dgm:prSet/>
      <dgm:spPr/>
      <dgm:t>
        <a:bodyPr/>
        <a:lstStyle/>
        <a:p>
          <a:endParaRPr lang="zh-TW" altLang="en-US"/>
        </a:p>
      </dgm:t>
    </dgm:pt>
    <dgm:pt modelId="{96D9A846-9643-497C-9CE9-4A397A532F1A}" type="sibTrans" cxnId="{E4C5078A-2310-4342-BD24-9E9DDA0F0116}">
      <dgm:prSet/>
      <dgm:spPr/>
      <dgm:t>
        <a:bodyPr/>
        <a:lstStyle/>
        <a:p>
          <a:endParaRPr lang="zh-TW" altLang="en-US"/>
        </a:p>
      </dgm:t>
    </dgm:pt>
    <dgm:pt modelId="{19475C42-0E13-48D8-B082-9BDFC005EA8A}">
      <dgm:prSet custT="1"/>
      <dgm:spPr/>
      <dgm:t>
        <a:bodyPr/>
        <a:lstStyle/>
        <a:p>
          <a:r>
            <a:rPr lang="zh-TW" altLang="zh-TW" sz="2000" dirty="0" smtClean="0">
              <a:latin typeface="標楷體" pitchFamily="65" charset="-120"/>
              <a:ea typeface="標楷體" pitchFamily="65" charset="-120"/>
            </a:rPr>
            <a:t>投資人</a:t>
          </a:r>
          <a:r>
            <a:rPr lang="zh-TW" altLang="zh-TW" sz="2000" dirty="0" smtClean="0">
              <a:solidFill>
                <a:srgbClr val="FF0000"/>
              </a:solidFill>
              <a:latin typeface="標楷體" pitchFamily="65" charset="-120"/>
              <a:ea typeface="標楷體" pitchFamily="65" charset="-120"/>
            </a:rPr>
            <a:t>前月份</a:t>
          </a:r>
          <a:r>
            <a:rPr lang="zh-TW" altLang="en-US" sz="2000" dirty="0" smtClean="0">
              <a:solidFill>
                <a:srgbClr val="FF0000"/>
              </a:solidFill>
              <a:latin typeface="標楷體" pitchFamily="65" charset="-120"/>
              <a:ea typeface="標楷體" pitchFamily="65" charset="-120"/>
            </a:rPr>
            <a:t>當沖</a:t>
          </a:r>
          <a:r>
            <a:rPr lang="zh-TW" altLang="zh-TW" sz="2000" dirty="0" smtClean="0">
              <a:solidFill>
                <a:srgbClr val="FF0000"/>
              </a:solidFill>
              <a:latin typeface="標楷體" pitchFamily="65" charset="-120"/>
              <a:ea typeface="標楷體" pitchFamily="65" charset="-120"/>
            </a:rPr>
            <a:t>累計虧損</a:t>
          </a:r>
          <a:r>
            <a:rPr lang="zh-TW" altLang="zh-TW" sz="2000" dirty="0" smtClean="0">
              <a:latin typeface="標楷體" pitchFamily="65" charset="-120"/>
              <a:ea typeface="標楷體" pitchFamily="65" charset="-120"/>
            </a:rPr>
            <a:t>達單日買賣額度或當日沖銷額度</a:t>
          </a:r>
          <a:r>
            <a:rPr lang="en-US" altLang="zh-TW" sz="2000" dirty="0" smtClean="0">
              <a:solidFill>
                <a:srgbClr val="FF0000"/>
              </a:solidFill>
              <a:latin typeface="標楷體" pitchFamily="65" charset="-120"/>
              <a:ea typeface="標楷體" pitchFamily="65" charset="-120"/>
            </a:rPr>
            <a:t>1/2</a:t>
          </a:r>
          <a:r>
            <a:rPr lang="zh-TW" altLang="zh-TW" sz="2000" dirty="0" smtClean="0">
              <a:latin typeface="標楷體" pitchFamily="65" charset="-120"/>
              <a:ea typeface="標楷體" pitchFamily="65" charset="-120"/>
            </a:rPr>
            <a:t>，</a:t>
          </a:r>
          <a:r>
            <a:rPr lang="zh-TW" altLang="zh-TW" sz="2000" dirty="0" smtClean="0">
              <a:solidFill>
                <a:srgbClr val="FF0000"/>
              </a:solidFill>
              <a:latin typeface="標楷體" pitchFamily="65" charset="-120"/>
              <a:ea typeface="標楷體" pitchFamily="65" charset="-120"/>
            </a:rPr>
            <a:t>應暫停</a:t>
          </a:r>
          <a:r>
            <a:rPr lang="zh-TW" altLang="en-US" sz="2000" dirty="0" smtClean="0">
              <a:solidFill>
                <a:srgbClr val="FF0000"/>
              </a:solidFill>
              <a:latin typeface="標楷體" pitchFamily="65" charset="-120"/>
              <a:ea typeface="標楷體" pitchFamily="65" charset="-120"/>
            </a:rPr>
            <a:t>其</a:t>
          </a:r>
          <a:r>
            <a:rPr lang="zh-TW" altLang="zh-TW" sz="2000" dirty="0" smtClean="0">
              <a:solidFill>
                <a:srgbClr val="FF0000"/>
              </a:solidFill>
              <a:latin typeface="標楷體" pitchFamily="65" charset="-120"/>
              <a:ea typeface="標楷體" pitchFamily="65" charset="-120"/>
            </a:rPr>
            <a:t>從事</a:t>
          </a:r>
          <a:r>
            <a:rPr lang="zh-TW" altLang="en-US" sz="2000" dirty="0" smtClean="0">
              <a:solidFill>
                <a:srgbClr val="FF0000"/>
              </a:solidFill>
              <a:latin typeface="標楷體" pitchFamily="65" charset="-120"/>
              <a:ea typeface="標楷體" pitchFamily="65" charset="-120"/>
            </a:rPr>
            <a:t>當沖</a:t>
          </a:r>
          <a:r>
            <a:rPr lang="zh-TW" altLang="zh-TW" sz="2000" dirty="0" smtClean="0">
              <a:latin typeface="標楷體" pitchFamily="65" charset="-120"/>
              <a:ea typeface="標楷體" pitchFamily="65" charset="-120"/>
            </a:rPr>
            <a:t>。券商於</a:t>
          </a:r>
          <a:r>
            <a:rPr lang="zh-TW" altLang="en-US" sz="2000" dirty="0" smtClean="0">
              <a:latin typeface="標楷體" pitchFamily="65" charset="-120"/>
              <a:ea typeface="標楷體" pitchFamily="65" charset="-120"/>
            </a:rPr>
            <a:t>投資</a:t>
          </a:r>
          <a:r>
            <a:rPr lang="zh-TW" altLang="zh-TW" sz="2000" dirty="0" smtClean="0">
              <a:latin typeface="標楷體" pitchFamily="65" charset="-120"/>
              <a:ea typeface="標楷體" pitchFamily="65" charset="-120"/>
            </a:rPr>
            <a:t>人提供財力證明後，重新評估額度</a:t>
          </a:r>
        </a:p>
      </dgm:t>
    </dgm:pt>
    <dgm:pt modelId="{1E8C94BB-C1B3-4074-982B-83C1B30EE348}" type="parTrans" cxnId="{3989306A-D5E5-443E-AB0C-743F908ED087}">
      <dgm:prSet/>
      <dgm:spPr/>
      <dgm:t>
        <a:bodyPr/>
        <a:lstStyle/>
        <a:p>
          <a:endParaRPr lang="zh-TW" altLang="en-US"/>
        </a:p>
      </dgm:t>
    </dgm:pt>
    <dgm:pt modelId="{407563E8-7446-4C37-A4D3-5600FAF5AD5B}" type="sibTrans" cxnId="{3989306A-D5E5-443E-AB0C-743F908ED087}">
      <dgm:prSet/>
      <dgm:spPr/>
      <dgm:t>
        <a:bodyPr/>
        <a:lstStyle/>
        <a:p>
          <a:endParaRPr lang="zh-TW" altLang="en-US"/>
        </a:p>
      </dgm:t>
    </dgm:pt>
    <dgm:pt modelId="{32241334-948E-4042-9326-01045F6CA4FF}" type="pres">
      <dgm:prSet presAssocID="{54CBD7B1-AC3B-4AD2-A514-E9B0AB6E95BB}" presName="Name0" presStyleCnt="0">
        <dgm:presLayoutVars>
          <dgm:dir/>
          <dgm:animLvl val="lvl"/>
          <dgm:resizeHandles val="exact"/>
        </dgm:presLayoutVars>
      </dgm:prSet>
      <dgm:spPr/>
      <dgm:t>
        <a:bodyPr/>
        <a:lstStyle/>
        <a:p>
          <a:endParaRPr lang="zh-TW" altLang="en-US"/>
        </a:p>
      </dgm:t>
    </dgm:pt>
    <dgm:pt modelId="{83DBD175-7BEA-43FE-9D4C-956B80747438}" type="pres">
      <dgm:prSet presAssocID="{CB3531F2-C50A-4B70-A5AE-60FC84AE765D}" presName="linNode" presStyleCnt="0"/>
      <dgm:spPr/>
    </dgm:pt>
    <dgm:pt modelId="{319A461E-E6EF-4FCA-843C-410C847D719E}" type="pres">
      <dgm:prSet presAssocID="{CB3531F2-C50A-4B70-A5AE-60FC84AE765D}" presName="parentText" presStyleLbl="node1" presStyleIdx="0" presStyleCnt="4">
        <dgm:presLayoutVars>
          <dgm:chMax val="1"/>
          <dgm:bulletEnabled val="1"/>
        </dgm:presLayoutVars>
      </dgm:prSet>
      <dgm:spPr/>
      <dgm:t>
        <a:bodyPr/>
        <a:lstStyle/>
        <a:p>
          <a:endParaRPr lang="zh-TW" altLang="en-US"/>
        </a:p>
      </dgm:t>
    </dgm:pt>
    <dgm:pt modelId="{0A9DC6C4-F8B6-4072-A189-7FDDEEC126B3}" type="pres">
      <dgm:prSet presAssocID="{CB3531F2-C50A-4B70-A5AE-60FC84AE765D}" presName="descendantText" presStyleLbl="alignAccFollowNode1" presStyleIdx="0" presStyleCnt="4" custScaleY="179950">
        <dgm:presLayoutVars>
          <dgm:bulletEnabled val="1"/>
        </dgm:presLayoutVars>
      </dgm:prSet>
      <dgm:spPr/>
      <dgm:t>
        <a:bodyPr/>
        <a:lstStyle/>
        <a:p>
          <a:endParaRPr lang="zh-TW" altLang="en-US"/>
        </a:p>
      </dgm:t>
    </dgm:pt>
    <dgm:pt modelId="{56228E79-E331-4C29-AA40-E93359D0B721}" type="pres">
      <dgm:prSet presAssocID="{B048FFFE-5A0F-4EA5-BCEE-5E1B8F28B755}" presName="sp" presStyleCnt="0"/>
      <dgm:spPr/>
    </dgm:pt>
    <dgm:pt modelId="{D2B696C0-FA8A-4C98-A22D-6531C6736375}" type="pres">
      <dgm:prSet presAssocID="{3E6B83D5-D9E4-4F4E-AE18-FC88C88A4801}" presName="linNode" presStyleCnt="0"/>
      <dgm:spPr/>
    </dgm:pt>
    <dgm:pt modelId="{18436BF4-575C-434F-8A6B-5D5F6924E6B8}" type="pres">
      <dgm:prSet presAssocID="{3E6B83D5-D9E4-4F4E-AE18-FC88C88A4801}" presName="parentText" presStyleLbl="node1" presStyleIdx="1" presStyleCnt="4">
        <dgm:presLayoutVars>
          <dgm:chMax val="1"/>
          <dgm:bulletEnabled val="1"/>
        </dgm:presLayoutVars>
      </dgm:prSet>
      <dgm:spPr/>
      <dgm:t>
        <a:bodyPr/>
        <a:lstStyle/>
        <a:p>
          <a:endParaRPr lang="zh-TW" altLang="en-US"/>
        </a:p>
      </dgm:t>
    </dgm:pt>
    <dgm:pt modelId="{B3E6C92B-BA9B-4A56-BC68-4979F5BF4359}" type="pres">
      <dgm:prSet presAssocID="{3E6B83D5-D9E4-4F4E-AE18-FC88C88A4801}" presName="descendantText" presStyleLbl="alignAccFollowNode1" presStyleIdx="1" presStyleCnt="4">
        <dgm:presLayoutVars>
          <dgm:bulletEnabled val="1"/>
        </dgm:presLayoutVars>
      </dgm:prSet>
      <dgm:spPr/>
      <dgm:t>
        <a:bodyPr/>
        <a:lstStyle/>
        <a:p>
          <a:endParaRPr lang="zh-TW" altLang="en-US"/>
        </a:p>
      </dgm:t>
    </dgm:pt>
    <dgm:pt modelId="{8E7AB864-53BA-4869-A7B4-9D10F00D8651}" type="pres">
      <dgm:prSet presAssocID="{4C12555B-8801-4341-A916-6C57E235044C}" presName="sp" presStyleCnt="0"/>
      <dgm:spPr/>
    </dgm:pt>
    <dgm:pt modelId="{EF6568AF-0375-415B-85D2-69D55E358B45}" type="pres">
      <dgm:prSet presAssocID="{60B04EBB-DA0B-4F9F-A1E2-1CC7C3A462C4}" presName="linNode" presStyleCnt="0"/>
      <dgm:spPr/>
    </dgm:pt>
    <dgm:pt modelId="{1E66F716-7E21-4B87-9415-1101BCE26778}" type="pres">
      <dgm:prSet presAssocID="{60B04EBB-DA0B-4F9F-A1E2-1CC7C3A462C4}" presName="parentText" presStyleLbl="node1" presStyleIdx="2" presStyleCnt="4">
        <dgm:presLayoutVars>
          <dgm:chMax val="1"/>
          <dgm:bulletEnabled val="1"/>
        </dgm:presLayoutVars>
      </dgm:prSet>
      <dgm:spPr/>
      <dgm:t>
        <a:bodyPr/>
        <a:lstStyle/>
        <a:p>
          <a:endParaRPr lang="zh-TW" altLang="en-US"/>
        </a:p>
      </dgm:t>
    </dgm:pt>
    <dgm:pt modelId="{5596774F-192F-46FE-AEC1-11348B4EC079}" type="pres">
      <dgm:prSet presAssocID="{60B04EBB-DA0B-4F9F-A1E2-1CC7C3A462C4}" presName="descendantText" presStyleLbl="alignAccFollowNode1" presStyleIdx="2" presStyleCnt="4">
        <dgm:presLayoutVars>
          <dgm:bulletEnabled val="1"/>
        </dgm:presLayoutVars>
      </dgm:prSet>
      <dgm:spPr/>
      <dgm:t>
        <a:bodyPr/>
        <a:lstStyle/>
        <a:p>
          <a:endParaRPr lang="zh-TW" altLang="en-US"/>
        </a:p>
      </dgm:t>
    </dgm:pt>
    <dgm:pt modelId="{B17986A6-75E6-4EC3-8819-AB71CEDF09EF}" type="pres">
      <dgm:prSet presAssocID="{4729C83C-3A7D-438D-9B37-3BED1C88C3A4}" presName="sp" presStyleCnt="0"/>
      <dgm:spPr/>
    </dgm:pt>
    <dgm:pt modelId="{1E51CD80-6132-476A-A40A-9FB3B4B2B863}" type="pres">
      <dgm:prSet presAssocID="{FFEBF559-BCDC-4810-8236-E23FE936987B}" presName="linNode" presStyleCnt="0"/>
      <dgm:spPr/>
    </dgm:pt>
    <dgm:pt modelId="{1A8C08E8-B363-4D8A-BF82-412E422F145B}" type="pres">
      <dgm:prSet presAssocID="{FFEBF559-BCDC-4810-8236-E23FE936987B}" presName="parentText" presStyleLbl="node1" presStyleIdx="3" presStyleCnt="4">
        <dgm:presLayoutVars>
          <dgm:chMax val="1"/>
          <dgm:bulletEnabled val="1"/>
        </dgm:presLayoutVars>
      </dgm:prSet>
      <dgm:spPr/>
      <dgm:t>
        <a:bodyPr/>
        <a:lstStyle/>
        <a:p>
          <a:endParaRPr lang="zh-TW" altLang="en-US"/>
        </a:p>
      </dgm:t>
    </dgm:pt>
    <dgm:pt modelId="{BC0F58A9-603F-4500-855C-FE59201F9BB3}" type="pres">
      <dgm:prSet presAssocID="{FFEBF559-BCDC-4810-8236-E23FE936987B}" presName="descendantText" presStyleLbl="alignAccFollowNode1" presStyleIdx="3" presStyleCnt="4" custScaleY="128255">
        <dgm:presLayoutVars>
          <dgm:bulletEnabled val="1"/>
        </dgm:presLayoutVars>
      </dgm:prSet>
      <dgm:spPr/>
      <dgm:t>
        <a:bodyPr/>
        <a:lstStyle/>
        <a:p>
          <a:endParaRPr lang="zh-TW" altLang="en-US"/>
        </a:p>
      </dgm:t>
    </dgm:pt>
  </dgm:ptLst>
  <dgm:cxnLst>
    <dgm:cxn modelId="{F52757D0-61D0-485F-A468-EBD2A7739843}" type="presOf" srcId="{52AF9F4D-ECE1-436B-B15D-DF7A69D2D823}" destId="{B3E6C92B-BA9B-4A56-BC68-4979F5BF4359}" srcOrd="0" destOrd="0" presId="urn:microsoft.com/office/officeart/2005/8/layout/vList5"/>
    <dgm:cxn modelId="{E513694B-8E71-4A8D-82AA-218AC5F138E9}" srcId="{54CBD7B1-AC3B-4AD2-A514-E9B0AB6E95BB}" destId="{3E6B83D5-D9E4-4F4E-AE18-FC88C88A4801}" srcOrd="1" destOrd="0" parTransId="{9714FB03-593D-4E0B-872D-37F94C43B46B}" sibTransId="{4C12555B-8801-4341-A916-6C57E235044C}"/>
    <dgm:cxn modelId="{D4C3D338-122C-4586-8B77-8001B44D9CD6}" srcId="{54CBD7B1-AC3B-4AD2-A514-E9B0AB6E95BB}" destId="{CB3531F2-C50A-4B70-A5AE-60FC84AE765D}" srcOrd="0" destOrd="0" parTransId="{62E62C49-03B2-4991-B18C-C9E3F68FB758}" sibTransId="{B048FFFE-5A0F-4EA5-BCEE-5E1B8F28B755}"/>
    <dgm:cxn modelId="{9F20E066-6574-4116-9EE5-7B4FCA46B606}" type="presOf" srcId="{3E6B83D5-D9E4-4F4E-AE18-FC88C88A4801}" destId="{18436BF4-575C-434F-8A6B-5D5F6924E6B8}" srcOrd="0" destOrd="0" presId="urn:microsoft.com/office/officeart/2005/8/layout/vList5"/>
    <dgm:cxn modelId="{D47A32EC-EA04-4AB9-BCA2-A09C8467179C}" type="presOf" srcId="{A10102B2-45FA-44BB-8F73-7BD74480815B}" destId="{0A9DC6C4-F8B6-4072-A189-7FDDEEC126B3}" srcOrd="0" destOrd="0" presId="urn:microsoft.com/office/officeart/2005/8/layout/vList5"/>
    <dgm:cxn modelId="{764DCC1C-090B-4E8B-B6A4-B9DB871E5F16}" srcId="{60B04EBB-DA0B-4F9F-A1E2-1CC7C3A462C4}" destId="{E514D168-C2A2-41A1-B91B-70DC6D9EAAC5}" srcOrd="0" destOrd="0" parTransId="{5F16C0D7-0A24-4320-9BC4-75079CAFCAB9}" sibTransId="{14C168E5-DABD-4A4D-A971-800632D96752}"/>
    <dgm:cxn modelId="{C617007C-27A0-417C-8C62-E3FAD58B082E}" type="presOf" srcId="{CB3531F2-C50A-4B70-A5AE-60FC84AE765D}" destId="{319A461E-E6EF-4FCA-843C-410C847D719E}" srcOrd="0" destOrd="0" presId="urn:microsoft.com/office/officeart/2005/8/layout/vList5"/>
    <dgm:cxn modelId="{8F90623F-9E0F-4B76-B9CE-A24FF7031257}" srcId="{3E6B83D5-D9E4-4F4E-AE18-FC88C88A4801}" destId="{52AF9F4D-ECE1-436B-B15D-DF7A69D2D823}" srcOrd="0" destOrd="0" parTransId="{1BDEFF75-5CC8-4999-A1F0-AE5ADC644A6F}" sibTransId="{B2B320AF-E870-4236-B756-8C4074F5ABF1}"/>
    <dgm:cxn modelId="{7BA4EB5A-FC8D-454E-A1C4-535377D41D07}" type="presOf" srcId="{4452DAEA-E3C6-4490-A5C8-9EB15A4A741F}" destId="{BC0F58A9-603F-4500-855C-FE59201F9BB3}" srcOrd="0" destOrd="0" presId="urn:microsoft.com/office/officeart/2005/8/layout/vList5"/>
    <dgm:cxn modelId="{4E704DA9-74A6-4211-9F62-2B71E1DD4C92}" type="presOf" srcId="{E514D168-C2A2-41A1-B91B-70DC6D9EAAC5}" destId="{5596774F-192F-46FE-AEC1-11348B4EC079}" srcOrd="0" destOrd="0" presId="urn:microsoft.com/office/officeart/2005/8/layout/vList5"/>
    <dgm:cxn modelId="{E4C5078A-2310-4342-BD24-9E9DDA0F0116}" srcId="{CB3531F2-C50A-4B70-A5AE-60FC84AE765D}" destId="{1D12DED9-80DB-4D3A-A102-F2DFFB954238}" srcOrd="1" destOrd="0" parTransId="{371E5FED-AEDE-42B7-A456-31C3FC6DF158}" sibTransId="{96D9A846-9643-497C-9CE9-4A397A532F1A}"/>
    <dgm:cxn modelId="{B83AF945-345A-46E5-93CC-E64AAAA006F1}" type="presOf" srcId="{FFEBF559-BCDC-4810-8236-E23FE936987B}" destId="{1A8C08E8-B363-4D8A-BF82-412E422F145B}" srcOrd="0" destOrd="0" presId="urn:microsoft.com/office/officeart/2005/8/layout/vList5"/>
    <dgm:cxn modelId="{3989306A-D5E5-443E-AB0C-743F908ED087}" srcId="{FFEBF559-BCDC-4810-8236-E23FE936987B}" destId="{19475C42-0E13-48D8-B082-9BDFC005EA8A}" srcOrd="1" destOrd="0" parTransId="{1E8C94BB-C1B3-4074-982B-83C1B30EE348}" sibTransId="{407563E8-7446-4C37-A4D3-5600FAF5AD5B}"/>
    <dgm:cxn modelId="{366D068A-AD67-47EC-95C0-0827E0376C8F}" type="presOf" srcId="{19475C42-0E13-48D8-B082-9BDFC005EA8A}" destId="{BC0F58A9-603F-4500-855C-FE59201F9BB3}" srcOrd="0" destOrd="1" presId="urn:microsoft.com/office/officeart/2005/8/layout/vList5"/>
    <dgm:cxn modelId="{A216BF0E-C7B7-4C11-8D84-ECA1EAB03D6C}" type="presOf" srcId="{60B04EBB-DA0B-4F9F-A1E2-1CC7C3A462C4}" destId="{1E66F716-7E21-4B87-9415-1101BCE26778}" srcOrd="0" destOrd="0" presId="urn:microsoft.com/office/officeart/2005/8/layout/vList5"/>
    <dgm:cxn modelId="{F65C27F2-22AB-4984-8C32-96D11E47E687}" srcId="{FFEBF559-BCDC-4810-8236-E23FE936987B}" destId="{4452DAEA-E3C6-4490-A5C8-9EB15A4A741F}" srcOrd="0" destOrd="0" parTransId="{09159138-EFA1-417D-8BE2-83BBAF70B1DB}" sibTransId="{B506B4B5-1E10-4FCE-9CB9-4C379DBE3599}"/>
    <dgm:cxn modelId="{27177620-8CD0-494A-A59C-E410135B09F4}" type="presOf" srcId="{54CBD7B1-AC3B-4AD2-A514-E9B0AB6E95BB}" destId="{32241334-948E-4042-9326-01045F6CA4FF}" srcOrd="0" destOrd="0" presId="urn:microsoft.com/office/officeart/2005/8/layout/vList5"/>
    <dgm:cxn modelId="{64C40CC8-B95A-494D-9920-F14889496AD5}" srcId="{CB3531F2-C50A-4B70-A5AE-60FC84AE765D}" destId="{A10102B2-45FA-44BB-8F73-7BD74480815B}" srcOrd="0" destOrd="0" parTransId="{7A88080F-6494-4742-BD9C-19109E9C9ED8}" sibTransId="{B01E1B5C-7F33-40B3-9460-2CCE395412D3}"/>
    <dgm:cxn modelId="{8EE5C807-C688-45D1-A5FE-9B4FE08A9B1A}" type="presOf" srcId="{1D12DED9-80DB-4D3A-A102-F2DFFB954238}" destId="{0A9DC6C4-F8B6-4072-A189-7FDDEEC126B3}" srcOrd="0" destOrd="1" presId="urn:microsoft.com/office/officeart/2005/8/layout/vList5"/>
    <dgm:cxn modelId="{E3A45305-3795-4840-B94D-4D2C451F461B}" srcId="{54CBD7B1-AC3B-4AD2-A514-E9B0AB6E95BB}" destId="{FFEBF559-BCDC-4810-8236-E23FE936987B}" srcOrd="3" destOrd="0" parTransId="{181DD58C-B241-45DD-95B5-178EBAFD7DB4}" sibTransId="{E3365739-71EF-4C5C-AB0B-48EC42308EEB}"/>
    <dgm:cxn modelId="{9109551D-CDDD-41F5-9D80-C8C581B846E9}" srcId="{54CBD7B1-AC3B-4AD2-A514-E9B0AB6E95BB}" destId="{60B04EBB-DA0B-4F9F-A1E2-1CC7C3A462C4}" srcOrd="2" destOrd="0" parTransId="{2FEEF15F-7BA5-463B-93EE-7E37DBF18154}" sibTransId="{4729C83C-3A7D-438D-9B37-3BED1C88C3A4}"/>
    <dgm:cxn modelId="{EDD8CAEC-CD02-4BDF-9669-109153C85234}" type="presParOf" srcId="{32241334-948E-4042-9326-01045F6CA4FF}" destId="{83DBD175-7BEA-43FE-9D4C-956B80747438}" srcOrd="0" destOrd="0" presId="urn:microsoft.com/office/officeart/2005/8/layout/vList5"/>
    <dgm:cxn modelId="{F1795B54-794A-447C-88F1-6155CE1C24EB}" type="presParOf" srcId="{83DBD175-7BEA-43FE-9D4C-956B80747438}" destId="{319A461E-E6EF-4FCA-843C-410C847D719E}" srcOrd="0" destOrd="0" presId="urn:microsoft.com/office/officeart/2005/8/layout/vList5"/>
    <dgm:cxn modelId="{016B9106-7690-4D49-8D0A-F33E1999C8C4}" type="presParOf" srcId="{83DBD175-7BEA-43FE-9D4C-956B80747438}" destId="{0A9DC6C4-F8B6-4072-A189-7FDDEEC126B3}" srcOrd="1" destOrd="0" presId="urn:microsoft.com/office/officeart/2005/8/layout/vList5"/>
    <dgm:cxn modelId="{7690ECE8-B72A-4A65-B831-B37F2EB58843}" type="presParOf" srcId="{32241334-948E-4042-9326-01045F6CA4FF}" destId="{56228E79-E331-4C29-AA40-E93359D0B721}" srcOrd="1" destOrd="0" presId="urn:microsoft.com/office/officeart/2005/8/layout/vList5"/>
    <dgm:cxn modelId="{14D93605-840A-44E6-9AC0-7FE5252A4EBB}" type="presParOf" srcId="{32241334-948E-4042-9326-01045F6CA4FF}" destId="{D2B696C0-FA8A-4C98-A22D-6531C6736375}" srcOrd="2" destOrd="0" presId="urn:microsoft.com/office/officeart/2005/8/layout/vList5"/>
    <dgm:cxn modelId="{AF689FCF-574A-4BE9-8B0D-A77CC995C887}" type="presParOf" srcId="{D2B696C0-FA8A-4C98-A22D-6531C6736375}" destId="{18436BF4-575C-434F-8A6B-5D5F6924E6B8}" srcOrd="0" destOrd="0" presId="urn:microsoft.com/office/officeart/2005/8/layout/vList5"/>
    <dgm:cxn modelId="{C5F2E078-4FD8-4082-B463-98A770B26A04}" type="presParOf" srcId="{D2B696C0-FA8A-4C98-A22D-6531C6736375}" destId="{B3E6C92B-BA9B-4A56-BC68-4979F5BF4359}" srcOrd="1" destOrd="0" presId="urn:microsoft.com/office/officeart/2005/8/layout/vList5"/>
    <dgm:cxn modelId="{8662B79F-732A-4880-B9D4-F7D1E5DA4840}" type="presParOf" srcId="{32241334-948E-4042-9326-01045F6CA4FF}" destId="{8E7AB864-53BA-4869-A7B4-9D10F00D8651}" srcOrd="3" destOrd="0" presId="urn:microsoft.com/office/officeart/2005/8/layout/vList5"/>
    <dgm:cxn modelId="{1B964294-F0ED-48B6-84FB-08A387018E0C}" type="presParOf" srcId="{32241334-948E-4042-9326-01045F6CA4FF}" destId="{EF6568AF-0375-415B-85D2-69D55E358B45}" srcOrd="4" destOrd="0" presId="urn:microsoft.com/office/officeart/2005/8/layout/vList5"/>
    <dgm:cxn modelId="{6424B23E-E75E-41A4-B42A-460A092AE937}" type="presParOf" srcId="{EF6568AF-0375-415B-85D2-69D55E358B45}" destId="{1E66F716-7E21-4B87-9415-1101BCE26778}" srcOrd="0" destOrd="0" presId="urn:microsoft.com/office/officeart/2005/8/layout/vList5"/>
    <dgm:cxn modelId="{BFE5EFE7-0641-4425-B35E-AE36E0C1C39F}" type="presParOf" srcId="{EF6568AF-0375-415B-85D2-69D55E358B45}" destId="{5596774F-192F-46FE-AEC1-11348B4EC079}" srcOrd="1" destOrd="0" presId="urn:microsoft.com/office/officeart/2005/8/layout/vList5"/>
    <dgm:cxn modelId="{68A8E77F-FC38-434A-810B-FE01B1E5B809}" type="presParOf" srcId="{32241334-948E-4042-9326-01045F6CA4FF}" destId="{B17986A6-75E6-4EC3-8819-AB71CEDF09EF}" srcOrd="5" destOrd="0" presId="urn:microsoft.com/office/officeart/2005/8/layout/vList5"/>
    <dgm:cxn modelId="{58A4E901-D36D-4132-9C74-16B17CA3222A}" type="presParOf" srcId="{32241334-948E-4042-9326-01045F6CA4FF}" destId="{1E51CD80-6132-476A-A40A-9FB3B4B2B863}" srcOrd="6" destOrd="0" presId="urn:microsoft.com/office/officeart/2005/8/layout/vList5"/>
    <dgm:cxn modelId="{A5B5CD89-D05F-4975-A171-163FBA00CE6D}" type="presParOf" srcId="{1E51CD80-6132-476A-A40A-9FB3B4B2B863}" destId="{1A8C08E8-B363-4D8A-BF82-412E422F145B}" srcOrd="0" destOrd="0" presId="urn:microsoft.com/office/officeart/2005/8/layout/vList5"/>
    <dgm:cxn modelId="{4D55C0BA-635D-4356-80CB-034CD803EEE3}" type="presParOf" srcId="{1E51CD80-6132-476A-A40A-9FB3B4B2B863}" destId="{BC0F58A9-603F-4500-855C-FE59201F9BB3}"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25EAC4-9DF1-4683-AE2B-AD9DCDC94B12}" type="doc">
      <dgm:prSet loTypeId="urn:microsoft.com/office/officeart/2005/8/layout/hierarchy2" loCatId="hierarchy" qsTypeId="urn:microsoft.com/office/officeart/2005/8/quickstyle/simple1" qsCatId="simple" csTypeId="urn:microsoft.com/office/officeart/2005/8/colors/colorful1" csCatId="colorful" phldr="1"/>
      <dgm:spPr/>
      <dgm:t>
        <a:bodyPr/>
        <a:lstStyle/>
        <a:p>
          <a:endParaRPr lang="zh-TW" altLang="en-US"/>
        </a:p>
      </dgm:t>
    </dgm:pt>
    <dgm:pt modelId="{7F6627E4-E605-4042-843F-831BBEABBAA5}">
      <dgm:prSet phldrT="[文字]" custT="1"/>
      <dgm:spPr/>
      <dgm:t>
        <a:bodyPr/>
        <a:lstStyle/>
        <a:p>
          <a:r>
            <a:rPr lang="zh-TW" altLang="en-US" sz="2400" dirty="0" smtClean="0">
              <a:latin typeface="標楷體" pitchFamily="65" charset="-120"/>
              <a:ea typeface="標楷體" pitchFamily="65" charset="-120"/>
            </a:rPr>
            <a:t>委託賣出時，券商應驗券</a:t>
          </a:r>
          <a:endParaRPr lang="zh-TW" altLang="en-US" sz="2400" dirty="0">
            <a:latin typeface="標楷體" pitchFamily="65" charset="-120"/>
            <a:ea typeface="標楷體" pitchFamily="65" charset="-120"/>
          </a:endParaRPr>
        </a:p>
      </dgm:t>
    </dgm:pt>
    <dgm:pt modelId="{9113CE7A-3C34-4549-AA44-796B8A104D8F}" type="parTrans" cxnId="{9906DB73-E655-40F0-B316-90E14A51479E}">
      <dgm:prSet/>
      <dgm:spPr/>
      <dgm:t>
        <a:bodyPr/>
        <a:lstStyle/>
        <a:p>
          <a:endParaRPr lang="zh-TW" altLang="en-US" sz="2400">
            <a:latin typeface="標楷體" pitchFamily="65" charset="-120"/>
            <a:ea typeface="標楷體" pitchFamily="65" charset="-120"/>
          </a:endParaRPr>
        </a:p>
      </dgm:t>
    </dgm:pt>
    <dgm:pt modelId="{DA8EF76C-79F8-4659-8122-95C304B7D6D8}" type="sibTrans" cxnId="{9906DB73-E655-40F0-B316-90E14A51479E}">
      <dgm:prSet/>
      <dgm:spPr/>
      <dgm:t>
        <a:bodyPr/>
        <a:lstStyle/>
        <a:p>
          <a:endParaRPr lang="zh-TW" altLang="en-US" sz="2400">
            <a:latin typeface="標楷體" pitchFamily="65" charset="-120"/>
            <a:ea typeface="標楷體" pitchFamily="65" charset="-120"/>
          </a:endParaRPr>
        </a:p>
      </dgm:t>
    </dgm:pt>
    <dgm:pt modelId="{DFDAED44-171C-45B8-913D-DCDD933BF120}">
      <dgm:prSet phldrT="[文字]" custT="1"/>
      <dgm:spPr/>
      <dgm:t>
        <a:bodyPr/>
        <a:lstStyle/>
        <a:p>
          <a:r>
            <a:rPr lang="zh-TW" altLang="en-US" sz="2400" dirty="0" smtClean="0">
              <a:latin typeface="標楷體" pitchFamily="65" charset="-120"/>
              <a:ea typeface="標楷體" pitchFamily="65" charset="-120"/>
            </a:rPr>
            <a:t>有庫存部位</a:t>
          </a:r>
          <a:endParaRPr lang="zh-TW" altLang="en-US" sz="2400" dirty="0">
            <a:latin typeface="標楷體" pitchFamily="65" charset="-120"/>
            <a:ea typeface="標楷體" pitchFamily="65" charset="-120"/>
          </a:endParaRPr>
        </a:p>
      </dgm:t>
    </dgm:pt>
    <dgm:pt modelId="{2BF5898D-96EC-4017-B7D3-1F6BCA9ADF4A}" type="parTrans" cxnId="{E35FBD64-924D-4A80-A214-DA524AFCCB3F}">
      <dgm:prSet custT="1"/>
      <dgm:spPr/>
      <dgm:t>
        <a:bodyPr/>
        <a:lstStyle/>
        <a:p>
          <a:endParaRPr lang="zh-TW" altLang="en-US" sz="2400">
            <a:latin typeface="標楷體" pitchFamily="65" charset="-120"/>
            <a:ea typeface="標楷體" pitchFamily="65" charset="-120"/>
          </a:endParaRPr>
        </a:p>
      </dgm:t>
    </dgm:pt>
    <dgm:pt modelId="{196A649A-880F-4283-B2FD-59FC706761EA}" type="sibTrans" cxnId="{E35FBD64-924D-4A80-A214-DA524AFCCB3F}">
      <dgm:prSet/>
      <dgm:spPr/>
      <dgm:t>
        <a:bodyPr/>
        <a:lstStyle/>
        <a:p>
          <a:endParaRPr lang="zh-TW" altLang="en-US" sz="2400">
            <a:latin typeface="標楷體" pitchFamily="65" charset="-120"/>
            <a:ea typeface="標楷體" pitchFamily="65" charset="-120"/>
          </a:endParaRPr>
        </a:p>
      </dgm:t>
    </dgm:pt>
    <dgm:pt modelId="{D895072A-DE00-43F2-B7DD-7542C047691D}">
      <dgm:prSet phldrT="[文字]" custT="1"/>
      <dgm:spPr/>
      <dgm:t>
        <a:bodyPr/>
        <a:lstStyle/>
        <a:p>
          <a:r>
            <a:rPr lang="zh-TW" altLang="en-US" sz="2400" dirty="0" smtClean="0">
              <a:latin typeface="標楷體" pitchFamily="65" charset="-120"/>
              <a:ea typeface="標楷體" pitchFamily="65" charset="-120"/>
            </a:rPr>
            <a:t>可賣出</a:t>
          </a:r>
          <a:endParaRPr lang="zh-TW" altLang="en-US" sz="2400" dirty="0">
            <a:latin typeface="標楷體" pitchFamily="65" charset="-120"/>
            <a:ea typeface="標楷體" pitchFamily="65" charset="-120"/>
          </a:endParaRPr>
        </a:p>
      </dgm:t>
    </dgm:pt>
    <dgm:pt modelId="{D8FED52C-3941-43E8-94F6-13B9F6D65A84}" type="parTrans" cxnId="{7A70E63E-4B8B-49C5-8883-04B55151238E}">
      <dgm:prSet custT="1"/>
      <dgm:spPr/>
      <dgm:t>
        <a:bodyPr/>
        <a:lstStyle/>
        <a:p>
          <a:endParaRPr lang="zh-TW" altLang="en-US" sz="2400">
            <a:latin typeface="標楷體" pitchFamily="65" charset="-120"/>
            <a:ea typeface="標楷體" pitchFamily="65" charset="-120"/>
          </a:endParaRPr>
        </a:p>
      </dgm:t>
    </dgm:pt>
    <dgm:pt modelId="{7378117E-18F1-4D2C-8012-1F704ACB4768}" type="sibTrans" cxnId="{7A70E63E-4B8B-49C5-8883-04B55151238E}">
      <dgm:prSet/>
      <dgm:spPr/>
      <dgm:t>
        <a:bodyPr/>
        <a:lstStyle/>
        <a:p>
          <a:endParaRPr lang="zh-TW" altLang="en-US" sz="2400">
            <a:latin typeface="標楷體" pitchFamily="65" charset="-120"/>
            <a:ea typeface="標楷體" pitchFamily="65" charset="-120"/>
          </a:endParaRPr>
        </a:p>
      </dgm:t>
    </dgm:pt>
    <dgm:pt modelId="{59B865B6-E10F-44C8-9095-4412BCF2D587}">
      <dgm:prSet phldrT="[文字]" custT="1"/>
      <dgm:spPr/>
      <dgm:t>
        <a:bodyPr/>
        <a:lstStyle/>
        <a:p>
          <a:r>
            <a:rPr lang="zh-TW" altLang="en-US" sz="2400" dirty="0" smtClean="0">
              <a:latin typeface="標楷體" pitchFamily="65" charset="-120"/>
              <a:ea typeface="標楷體" pitchFamily="65" charset="-120"/>
            </a:rPr>
            <a:t>無庫存部位</a:t>
          </a:r>
          <a:endParaRPr lang="zh-TW" altLang="en-US" sz="2400" dirty="0">
            <a:latin typeface="標楷體" pitchFamily="65" charset="-120"/>
            <a:ea typeface="標楷體" pitchFamily="65" charset="-120"/>
          </a:endParaRPr>
        </a:p>
      </dgm:t>
    </dgm:pt>
    <dgm:pt modelId="{84B63556-3ECB-40B4-9A36-D8FDF97A9C7B}" type="parTrans" cxnId="{AAC98142-AD22-4B7D-B4B4-216A85DA8404}">
      <dgm:prSet custT="1"/>
      <dgm:spPr/>
      <dgm:t>
        <a:bodyPr/>
        <a:lstStyle/>
        <a:p>
          <a:endParaRPr lang="zh-TW" altLang="en-US" sz="2400">
            <a:latin typeface="標楷體" pitchFamily="65" charset="-120"/>
            <a:ea typeface="標楷體" pitchFamily="65" charset="-120"/>
          </a:endParaRPr>
        </a:p>
      </dgm:t>
    </dgm:pt>
    <dgm:pt modelId="{D820C532-08C9-46A2-B3D0-65F6E96A9B23}" type="sibTrans" cxnId="{AAC98142-AD22-4B7D-B4B4-216A85DA8404}">
      <dgm:prSet/>
      <dgm:spPr/>
      <dgm:t>
        <a:bodyPr/>
        <a:lstStyle/>
        <a:p>
          <a:endParaRPr lang="zh-TW" altLang="en-US" sz="2400">
            <a:latin typeface="標楷體" pitchFamily="65" charset="-120"/>
            <a:ea typeface="標楷體" pitchFamily="65" charset="-120"/>
          </a:endParaRPr>
        </a:p>
      </dgm:t>
    </dgm:pt>
    <dgm:pt modelId="{F19E687C-F087-4A96-B331-10045F6C800F}">
      <dgm:prSet phldrT="[文字]" custT="1"/>
      <dgm:spPr/>
      <dgm:t>
        <a:bodyPr/>
        <a:lstStyle/>
        <a:p>
          <a:r>
            <a:rPr lang="zh-TW" altLang="en-US" sz="2400" dirty="0" smtClean="0">
              <a:latin typeface="標楷體" pitchFamily="65" charset="-120"/>
              <a:ea typeface="標楷體" pitchFamily="65" charset="-120"/>
            </a:rPr>
            <a:t>否</a:t>
          </a:r>
          <a:r>
            <a:rPr lang="en-US" altLang="zh-TW" sz="2400" dirty="0" smtClean="0">
              <a:latin typeface="標楷體" pitchFamily="65" charset="-120"/>
              <a:ea typeface="標楷體" pitchFamily="65" charset="-120"/>
            </a:rPr>
            <a:t>---&gt;</a:t>
          </a:r>
        </a:p>
        <a:p>
          <a:r>
            <a:rPr lang="zh-TW" altLang="en-US" sz="2400" dirty="0" smtClean="0">
              <a:latin typeface="標楷體" pitchFamily="65" charset="-120"/>
              <a:ea typeface="標楷體" pitchFamily="65" charset="-120"/>
            </a:rPr>
            <a:t>拒絕接單</a:t>
          </a:r>
          <a:endParaRPr lang="zh-TW" altLang="en-US" sz="2400" dirty="0">
            <a:latin typeface="標楷體" pitchFamily="65" charset="-120"/>
            <a:ea typeface="標楷體" pitchFamily="65" charset="-120"/>
          </a:endParaRPr>
        </a:p>
      </dgm:t>
    </dgm:pt>
    <dgm:pt modelId="{19947817-2DCA-4940-BB12-FFB7092F3B7B}" type="parTrans" cxnId="{E42F7E68-CB46-4A58-818E-8373AC9BBE19}">
      <dgm:prSet custT="1"/>
      <dgm:spPr/>
      <dgm:t>
        <a:bodyPr/>
        <a:lstStyle/>
        <a:p>
          <a:endParaRPr lang="zh-TW" altLang="en-US" sz="2400">
            <a:latin typeface="標楷體" pitchFamily="65" charset="-120"/>
            <a:ea typeface="標楷體" pitchFamily="65" charset="-120"/>
          </a:endParaRPr>
        </a:p>
      </dgm:t>
    </dgm:pt>
    <dgm:pt modelId="{AE7D5F52-7FB1-4A4F-B7C1-26C589617160}" type="sibTrans" cxnId="{E42F7E68-CB46-4A58-818E-8373AC9BBE19}">
      <dgm:prSet/>
      <dgm:spPr/>
      <dgm:t>
        <a:bodyPr/>
        <a:lstStyle/>
        <a:p>
          <a:endParaRPr lang="zh-TW" altLang="en-US" sz="2400">
            <a:latin typeface="標楷體" pitchFamily="65" charset="-120"/>
            <a:ea typeface="標楷體" pitchFamily="65" charset="-120"/>
          </a:endParaRPr>
        </a:p>
      </dgm:t>
    </dgm:pt>
    <dgm:pt modelId="{DC7DB3D0-4D80-4AFC-8123-C014AE2D7B53}">
      <dgm:prSet custT="1"/>
      <dgm:spPr/>
      <dgm:t>
        <a:bodyPr/>
        <a:lstStyle/>
        <a:p>
          <a:r>
            <a:rPr lang="zh-TW" altLang="en-US" sz="2400" dirty="0" smtClean="0">
              <a:latin typeface="標楷體" pitchFamily="65" charset="-120"/>
              <a:ea typeface="標楷體" pitchFamily="65" charset="-120"/>
            </a:rPr>
            <a:t>券商評估是否具足夠或有券源</a:t>
          </a:r>
          <a:endParaRPr lang="zh-TW" altLang="en-US" sz="2400" dirty="0">
            <a:latin typeface="標楷體" pitchFamily="65" charset="-120"/>
            <a:ea typeface="標楷體" pitchFamily="65" charset="-120"/>
          </a:endParaRPr>
        </a:p>
      </dgm:t>
    </dgm:pt>
    <dgm:pt modelId="{9CB05170-F23B-4C9A-A925-8E84C9333FCF}" type="parTrans" cxnId="{3CD368A8-8195-4B3B-ADB8-AC323A84AB53}">
      <dgm:prSet custT="1"/>
      <dgm:spPr/>
      <dgm:t>
        <a:bodyPr/>
        <a:lstStyle/>
        <a:p>
          <a:endParaRPr lang="zh-TW" altLang="en-US" sz="2400">
            <a:latin typeface="標楷體" pitchFamily="65" charset="-120"/>
            <a:ea typeface="標楷體" pitchFamily="65" charset="-120"/>
          </a:endParaRPr>
        </a:p>
      </dgm:t>
    </dgm:pt>
    <dgm:pt modelId="{DD3C9835-0FBF-46A6-ACDC-29FFAD582291}" type="sibTrans" cxnId="{3CD368A8-8195-4B3B-ADB8-AC323A84AB53}">
      <dgm:prSet/>
      <dgm:spPr/>
      <dgm:t>
        <a:bodyPr/>
        <a:lstStyle/>
        <a:p>
          <a:endParaRPr lang="zh-TW" altLang="en-US" sz="2400">
            <a:latin typeface="標楷體" pitchFamily="65" charset="-120"/>
            <a:ea typeface="標楷體" pitchFamily="65" charset="-120"/>
          </a:endParaRPr>
        </a:p>
      </dgm:t>
    </dgm:pt>
    <dgm:pt modelId="{658338D4-7EEA-47D9-99BF-8767C479BEA8}">
      <dgm:prSet custT="1"/>
      <dgm:spPr/>
      <dgm:t>
        <a:bodyPr tIns="504000"/>
        <a:lstStyle/>
        <a:p>
          <a:r>
            <a:rPr lang="zh-TW" altLang="en-US" sz="2400" dirty="0" smtClean="0">
              <a:latin typeface="標楷體" pitchFamily="65" charset="-120"/>
              <a:ea typeface="標楷體" pitchFamily="65" charset="-120"/>
            </a:rPr>
            <a:t>是</a:t>
          </a:r>
          <a:r>
            <a:rPr lang="en-US" altLang="zh-TW" sz="2400" dirty="0" smtClean="0">
              <a:latin typeface="標楷體" pitchFamily="65" charset="-120"/>
              <a:ea typeface="標楷體" pitchFamily="65" charset="-120"/>
            </a:rPr>
            <a:t>---&gt;</a:t>
          </a:r>
        </a:p>
        <a:p>
          <a:r>
            <a:rPr lang="zh-TW" altLang="en-US" sz="2400" dirty="0" smtClean="0">
              <a:latin typeface="標楷體" pitchFamily="65" charset="-120"/>
              <a:ea typeface="標楷體" pitchFamily="65" charset="-120"/>
            </a:rPr>
            <a:t>可賣出</a:t>
          </a:r>
          <a:endParaRPr lang="en-US" altLang="zh-TW" sz="2400" dirty="0" smtClean="0">
            <a:latin typeface="標楷體" pitchFamily="65" charset="-120"/>
            <a:ea typeface="標楷體" pitchFamily="65" charset="-120"/>
          </a:endParaRPr>
        </a:p>
        <a:p>
          <a:endParaRPr lang="zh-TW" altLang="en-US" sz="2400" dirty="0">
            <a:latin typeface="標楷體" pitchFamily="65" charset="-120"/>
            <a:ea typeface="標楷體" pitchFamily="65" charset="-120"/>
          </a:endParaRPr>
        </a:p>
      </dgm:t>
    </dgm:pt>
    <dgm:pt modelId="{3C964CAF-9FF2-4DE9-B35C-2EF475B464FA}" type="parTrans" cxnId="{99C357F4-21C1-441F-88E7-2415E3D9F384}">
      <dgm:prSet custT="1"/>
      <dgm:spPr/>
      <dgm:t>
        <a:bodyPr/>
        <a:lstStyle/>
        <a:p>
          <a:endParaRPr lang="zh-TW" altLang="en-US" sz="2400">
            <a:latin typeface="標楷體" pitchFamily="65" charset="-120"/>
            <a:ea typeface="標楷體" pitchFamily="65" charset="-120"/>
          </a:endParaRPr>
        </a:p>
      </dgm:t>
    </dgm:pt>
    <dgm:pt modelId="{F6093A37-335D-43A2-AC05-A327FA0C0814}" type="sibTrans" cxnId="{99C357F4-21C1-441F-88E7-2415E3D9F384}">
      <dgm:prSet/>
      <dgm:spPr/>
      <dgm:t>
        <a:bodyPr/>
        <a:lstStyle/>
        <a:p>
          <a:endParaRPr lang="zh-TW" altLang="en-US" sz="2400">
            <a:latin typeface="標楷體" pitchFamily="65" charset="-120"/>
            <a:ea typeface="標楷體" pitchFamily="65" charset="-120"/>
          </a:endParaRPr>
        </a:p>
      </dgm:t>
    </dgm:pt>
    <dgm:pt modelId="{8F82501C-B154-40F6-89A3-A7C9F10F1E13}" type="pres">
      <dgm:prSet presAssocID="{F325EAC4-9DF1-4683-AE2B-AD9DCDC94B12}" presName="diagram" presStyleCnt="0">
        <dgm:presLayoutVars>
          <dgm:chPref val="1"/>
          <dgm:dir/>
          <dgm:animOne val="branch"/>
          <dgm:animLvl val="lvl"/>
          <dgm:resizeHandles val="exact"/>
        </dgm:presLayoutVars>
      </dgm:prSet>
      <dgm:spPr/>
      <dgm:t>
        <a:bodyPr/>
        <a:lstStyle/>
        <a:p>
          <a:endParaRPr lang="zh-TW" altLang="en-US"/>
        </a:p>
      </dgm:t>
    </dgm:pt>
    <dgm:pt modelId="{92A457BF-F609-46E2-9F8C-436E1EA854BF}" type="pres">
      <dgm:prSet presAssocID="{7F6627E4-E605-4042-843F-831BBEABBAA5}" presName="root1" presStyleCnt="0"/>
      <dgm:spPr/>
    </dgm:pt>
    <dgm:pt modelId="{3A2A1D4B-265B-49BA-B9B6-C47904C4B1E6}" type="pres">
      <dgm:prSet presAssocID="{7F6627E4-E605-4042-843F-831BBEABBAA5}" presName="LevelOneTextNode" presStyleLbl="node0" presStyleIdx="0" presStyleCnt="1" custScaleY="207536" custLinFactNeighborX="-483" custLinFactNeighborY="-4874">
        <dgm:presLayoutVars>
          <dgm:chPref val="3"/>
        </dgm:presLayoutVars>
      </dgm:prSet>
      <dgm:spPr/>
      <dgm:t>
        <a:bodyPr/>
        <a:lstStyle/>
        <a:p>
          <a:endParaRPr lang="zh-TW" altLang="en-US"/>
        </a:p>
      </dgm:t>
    </dgm:pt>
    <dgm:pt modelId="{92FBCC14-CF60-4C76-B197-81CAC1A25C86}" type="pres">
      <dgm:prSet presAssocID="{7F6627E4-E605-4042-843F-831BBEABBAA5}" presName="level2hierChild" presStyleCnt="0"/>
      <dgm:spPr/>
    </dgm:pt>
    <dgm:pt modelId="{ACA03DDC-FB58-454C-8474-BC93D8907183}" type="pres">
      <dgm:prSet presAssocID="{2BF5898D-96EC-4017-B7D3-1F6BCA9ADF4A}" presName="conn2-1" presStyleLbl="parChTrans1D2" presStyleIdx="0" presStyleCnt="2"/>
      <dgm:spPr/>
      <dgm:t>
        <a:bodyPr/>
        <a:lstStyle/>
        <a:p>
          <a:endParaRPr lang="zh-TW" altLang="en-US"/>
        </a:p>
      </dgm:t>
    </dgm:pt>
    <dgm:pt modelId="{A17E1A0A-F185-4709-AAF9-179690D3C9EF}" type="pres">
      <dgm:prSet presAssocID="{2BF5898D-96EC-4017-B7D3-1F6BCA9ADF4A}" presName="connTx" presStyleLbl="parChTrans1D2" presStyleIdx="0" presStyleCnt="2"/>
      <dgm:spPr/>
      <dgm:t>
        <a:bodyPr/>
        <a:lstStyle/>
        <a:p>
          <a:endParaRPr lang="zh-TW" altLang="en-US"/>
        </a:p>
      </dgm:t>
    </dgm:pt>
    <dgm:pt modelId="{D9200479-ACCC-4F35-81E4-03301AFB9DA3}" type="pres">
      <dgm:prSet presAssocID="{DFDAED44-171C-45B8-913D-DCDD933BF120}" presName="root2" presStyleCnt="0"/>
      <dgm:spPr/>
    </dgm:pt>
    <dgm:pt modelId="{9711102B-58F7-4032-BA9F-DED742B76118}" type="pres">
      <dgm:prSet presAssocID="{DFDAED44-171C-45B8-913D-DCDD933BF120}" presName="LevelTwoTextNode" presStyleLbl="node2" presStyleIdx="0" presStyleCnt="2">
        <dgm:presLayoutVars>
          <dgm:chPref val="3"/>
        </dgm:presLayoutVars>
      </dgm:prSet>
      <dgm:spPr/>
      <dgm:t>
        <a:bodyPr/>
        <a:lstStyle/>
        <a:p>
          <a:endParaRPr lang="zh-TW" altLang="en-US"/>
        </a:p>
      </dgm:t>
    </dgm:pt>
    <dgm:pt modelId="{9A0B9D8A-9BAD-4BCD-A007-D28F0D4DF152}" type="pres">
      <dgm:prSet presAssocID="{DFDAED44-171C-45B8-913D-DCDD933BF120}" presName="level3hierChild" presStyleCnt="0"/>
      <dgm:spPr/>
    </dgm:pt>
    <dgm:pt modelId="{8DAED337-DDDD-4207-BAE0-5EDE7F4F076E}" type="pres">
      <dgm:prSet presAssocID="{D8FED52C-3941-43E8-94F6-13B9F6D65A84}" presName="conn2-1" presStyleLbl="parChTrans1D3" presStyleIdx="0" presStyleCnt="2"/>
      <dgm:spPr/>
      <dgm:t>
        <a:bodyPr/>
        <a:lstStyle/>
        <a:p>
          <a:endParaRPr lang="zh-TW" altLang="en-US"/>
        </a:p>
      </dgm:t>
    </dgm:pt>
    <dgm:pt modelId="{918BB94C-434D-45C6-88BE-9E54D292CC20}" type="pres">
      <dgm:prSet presAssocID="{D8FED52C-3941-43E8-94F6-13B9F6D65A84}" presName="connTx" presStyleLbl="parChTrans1D3" presStyleIdx="0" presStyleCnt="2"/>
      <dgm:spPr/>
      <dgm:t>
        <a:bodyPr/>
        <a:lstStyle/>
        <a:p>
          <a:endParaRPr lang="zh-TW" altLang="en-US"/>
        </a:p>
      </dgm:t>
    </dgm:pt>
    <dgm:pt modelId="{B81E25AA-6E0B-45B4-B116-FD71162EEC3C}" type="pres">
      <dgm:prSet presAssocID="{D895072A-DE00-43F2-B7DD-7542C047691D}" presName="root2" presStyleCnt="0"/>
      <dgm:spPr/>
    </dgm:pt>
    <dgm:pt modelId="{ACD13EFB-8929-4A1C-A9A1-F8817C160A10}" type="pres">
      <dgm:prSet presAssocID="{D895072A-DE00-43F2-B7DD-7542C047691D}" presName="LevelTwoTextNode" presStyleLbl="node3" presStyleIdx="0" presStyleCnt="2">
        <dgm:presLayoutVars>
          <dgm:chPref val="3"/>
        </dgm:presLayoutVars>
      </dgm:prSet>
      <dgm:spPr/>
      <dgm:t>
        <a:bodyPr/>
        <a:lstStyle/>
        <a:p>
          <a:endParaRPr lang="zh-TW" altLang="en-US"/>
        </a:p>
      </dgm:t>
    </dgm:pt>
    <dgm:pt modelId="{A3BEAAEA-B01E-412B-A194-ECEAF89D84E7}" type="pres">
      <dgm:prSet presAssocID="{D895072A-DE00-43F2-B7DD-7542C047691D}" presName="level3hierChild" presStyleCnt="0"/>
      <dgm:spPr/>
    </dgm:pt>
    <dgm:pt modelId="{39CAAECC-C7DD-427A-9BB6-82910E8256D8}" type="pres">
      <dgm:prSet presAssocID="{84B63556-3ECB-40B4-9A36-D8FDF97A9C7B}" presName="conn2-1" presStyleLbl="parChTrans1D2" presStyleIdx="1" presStyleCnt="2"/>
      <dgm:spPr/>
      <dgm:t>
        <a:bodyPr/>
        <a:lstStyle/>
        <a:p>
          <a:endParaRPr lang="zh-TW" altLang="en-US"/>
        </a:p>
      </dgm:t>
    </dgm:pt>
    <dgm:pt modelId="{E224D5D7-317C-473F-A4A6-A808E7BD619E}" type="pres">
      <dgm:prSet presAssocID="{84B63556-3ECB-40B4-9A36-D8FDF97A9C7B}" presName="connTx" presStyleLbl="parChTrans1D2" presStyleIdx="1" presStyleCnt="2"/>
      <dgm:spPr/>
      <dgm:t>
        <a:bodyPr/>
        <a:lstStyle/>
        <a:p>
          <a:endParaRPr lang="zh-TW" altLang="en-US"/>
        </a:p>
      </dgm:t>
    </dgm:pt>
    <dgm:pt modelId="{978B76DF-1AE2-4054-A791-D0637F1BEBAA}" type="pres">
      <dgm:prSet presAssocID="{59B865B6-E10F-44C8-9095-4412BCF2D587}" presName="root2" presStyleCnt="0"/>
      <dgm:spPr/>
    </dgm:pt>
    <dgm:pt modelId="{E787FA6E-EAB3-4B9F-827B-6DA7464307C0}" type="pres">
      <dgm:prSet presAssocID="{59B865B6-E10F-44C8-9095-4412BCF2D587}" presName="LevelTwoTextNode" presStyleLbl="node2" presStyleIdx="1" presStyleCnt="2">
        <dgm:presLayoutVars>
          <dgm:chPref val="3"/>
        </dgm:presLayoutVars>
      </dgm:prSet>
      <dgm:spPr/>
      <dgm:t>
        <a:bodyPr/>
        <a:lstStyle/>
        <a:p>
          <a:endParaRPr lang="zh-TW" altLang="en-US"/>
        </a:p>
      </dgm:t>
    </dgm:pt>
    <dgm:pt modelId="{2DA47DE3-0BC8-416F-A9D0-842151FE8232}" type="pres">
      <dgm:prSet presAssocID="{59B865B6-E10F-44C8-9095-4412BCF2D587}" presName="level3hierChild" presStyleCnt="0"/>
      <dgm:spPr/>
    </dgm:pt>
    <dgm:pt modelId="{C4DD978A-D84B-4A57-B160-E4531FB69CB3}" type="pres">
      <dgm:prSet presAssocID="{9CB05170-F23B-4C9A-A925-8E84C9333FCF}" presName="conn2-1" presStyleLbl="parChTrans1D3" presStyleIdx="1" presStyleCnt="2"/>
      <dgm:spPr/>
      <dgm:t>
        <a:bodyPr/>
        <a:lstStyle/>
        <a:p>
          <a:endParaRPr lang="zh-TW" altLang="en-US"/>
        </a:p>
      </dgm:t>
    </dgm:pt>
    <dgm:pt modelId="{E2B1D3CB-9FBA-4A27-AF3C-4C0447171427}" type="pres">
      <dgm:prSet presAssocID="{9CB05170-F23B-4C9A-A925-8E84C9333FCF}" presName="connTx" presStyleLbl="parChTrans1D3" presStyleIdx="1" presStyleCnt="2"/>
      <dgm:spPr/>
      <dgm:t>
        <a:bodyPr/>
        <a:lstStyle/>
        <a:p>
          <a:endParaRPr lang="zh-TW" altLang="en-US"/>
        </a:p>
      </dgm:t>
    </dgm:pt>
    <dgm:pt modelId="{32C6A8BB-530D-419E-92CE-24491D5FCC8D}" type="pres">
      <dgm:prSet presAssocID="{DC7DB3D0-4D80-4AFC-8123-C014AE2D7B53}" presName="root2" presStyleCnt="0"/>
      <dgm:spPr/>
    </dgm:pt>
    <dgm:pt modelId="{D543A988-8075-4E75-B0E7-7E32EB1597BB}" type="pres">
      <dgm:prSet presAssocID="{DC7DB3D0-4D80-4AFC-8123-C014AE2D7B53}" presName="LevelTwoTextNode" presStyleLbl="node3" presStyleIdx="1" presStyleCnt="2" custScaleX="118269" custScaleY="142838">
        <dgm:presLayoutVars>
          <dgm:chPref val="3"/>
        </dgm:presLayoutVars>
      </dgm:prSet>
      <dgm:spPr/>
      <dgm:t>
        <a:bodyPr/>
        <a:lstStyle/>
        <a:p>
          <a:endParaRPr lang="zh-TW" altLang="en-US"/>
        </a:p>
      </dgm:t>
    </dgm:pt>
    <dgm:pt modelId="{C2B47B35-D288-45F7-BB7E-45F6E3591244}" type="pres">
      <dgm:prSet presAssocID="{DC7DB3D0-4D80-4AFC-8123-C014AE2D7B53}" presName="level3hierChild" presStyleCnt="0"/>
      <dgm:spPr/>
    </dgm:pt>
    <dgm:pt modelId="{9988B6A3-A228-4DF5-A64A-A2A15A37293F}" type="pres">
      <dgm:prSet presAssocID="{19947817-2DCA-4940-BB12-FFB7092F3B7B}" presName="conn2-1" presStyleLbl="parChTrans1D4" presStyleIdx="0" presStyleCnt="2"/>
      <dgm:spPr/>
      <dgm:t>
        <a:bodyPr/>
        <a:lstStyle/>
        <a:p>
          <a:endParaRPr lang="zh-TW" altLang="en-US"/>
        </a:p>
      </dgm:t>
    </dgm:pt>
    <dgm:pt modelId="{CDE669A8-BE62-4E80-A202-716745AAA76F}" type="pres">
      <dgm:prSet presAssocID="{19947817-2DCA-4940-BB12-FFB7092F3B7B}" presName="connTx" presStyleLbl="parChTrans1D4" presStyleIdx="0" presStyleCnt="2"/>
      <dgm:spPr/>
      <dgm:t>
        <a:bodyPr/>
        <a:lstStyle/>
        <a:p>
          <a:endParaRPr lang="zh-TW" altLang="en-US"/>
        </a:p>
      </dgm:t>
    </dgm:pt>
    <dgm:pt modelId="{27B88258-3F04-43D7-94B9-4CE6DA77A3DE}" type="pres">
      <dgm:prSet presAssocID="{F19E687C-F087-4A96-B331-10045F6C800F}" presName="root2" presStyleCnt="0"/>
      <dgm:spPr/>
    </dgm:pt>
    <dgm:pt modelId="{3A90B77E-D08E-486C-AA45-C0C26319FE15}" type="pres">
      <dgm:prSet presAssocID="{F19E687C-F087-4A96-B331-10045F6C800F}" presName="LevelTwoTextNode" presStyleLbl="node4" presStyleIdx="0" presStyleCnt="2" custScaleY="133732">
        <dgm:presLayoutVars>
          <dgm:chPref val="3"/>
        </dgm:presLayoutVars>
      </dgm:prSet>
      <dgm:spPr/>
      <dgm:t>
        <a:bodyPr/>
        <a:lstStyle/>
        <a:p>
          <a:endParaRPr lang="zh-TW" altLang="en-US"/>
        </a:p>
      </dgm:t>
    </dgm:pt>
    <dgm:pt modelId="{DE91BB94-36C5-44CD-9C8E-A361DF143754}" type="pres">
      <dgm:prSet presAssocID="{F19E687C-F087-4A96-B331-10045F6C800F}" presName="level3hierChild" presStyleCnt="0"/>
      <dgm:spPr/>
    </dgm:pt>
    <dgm:pt modelId="{3421A9C5-8650-4472-9EA2-0984D79B4B9E}" type="pres">
      <dgm:prSet presAssocID="{3C964CAF-9FF2-4DE9-B35C-2EF475B464FA}" presName="conn2-1" presStyleLbl="parChTrans1D4" presStyleIdx="1" presStyleCnt="2"/>
      <dgm:spPr/>
      <dgm:t>
        <a:bodyPr/>
        <a:lstStyle/>
        <a:p>
          <a:endParaRPr lang="zh-TW" altLang="en-US"/>
        </a:p>
      </dgm:t>
    </dgm:pt>
    <dgm:pt modelId="{306674EA-3244-42B5-AAFF-36DBD28622AB}" type="pres">
      <dgm:prSet presAssocID="{3C964CAF-9FF2-4DE9-B35C-2EF475B464FA}" presName="connTx" presStyleLbl="parChTrans1D4" presStyleIdx="1" presStyleCnt="2"/>
      <dgm:spPr/>
      <dgm:t>
        <a:bodyPr/>
        <a:lstStyle/>
        <a:p>
          <a:endParaRPr lang="zh-TW" altLang="en-US"/>
        </a:p>
      </dgm:t>
    </dgm:pt>
    <dgm:pt modelId="{D3D23E8E-5B56-4E86-BDBC-1F11DD2D7B90}" type="pres">
      <dgm:prSet presAssocID="{658338D4-7EEA-47D9-99BF-8767C479BEA8}" presName="root2" presStyleCnt="0"/>
      <dgm:spPr/>
    </dgm:pt>
    <dgm:pt modelId="{1D2DE66B-4C57-4F82-BC23-1571FB751601}" type="pres">
      <dgm:prSet presAssocID="{658338D4-7EEA-47D9-99BF-8767C479BEA8}" presName="LevelTwoTextNode" presStyleLbl="node4" presStyleIdx="1" presStyleCnt="2" custScaleY="134796">
        <dgm:presLayoutVars>
          <dgm:chPref val="3"/>
        </dgm:presLayoutVars>
      </dgm:prSet>
      <dgm:spPr/>
      <dgm:t>
        <a:bodyPr/>
        <a:lstStyle/>
        <a:p>
          <a:endParaRPr lang="zh-TW" altLang="en-US"/>
        </a:p>
      </dgm:t>
    </dgm:pt>
    <dgm:pt modelId="{668ECD14-56F2-473C-B048-B000472A217B}" type="pres">
      <dgm:prSet presAssocID="{658338D4-7EEA-47D9-99BF-8767C479BEA8}" presName="level3hierChild" presStyleCnt="0"/>
      <dgm:spPr/>
    </dgm:pt>
  </dgm:ptLst>
  <dgm:cxnLst>
    <dgm:cxn modelId="{5E619A56-8F36-47D1-96E1-61B4D386577F}" type="presOf" srcId="{19947817-2DCA-4940-BB12-FFB7092F3B7B}" destId="{9988B6A3-A228-4DF5-A64A-A2A15A37293F}" srcOrd="0" destOrd="0" presId="urn:microsoft.com/office/officeart/2005/8/layout/hierarchy2"/>
    <dgm:cxn modelId="{F56FEE1F-0F4D-4F53-A8A4-34F8D2E53DE0}" type="presOf" srcId="{2BF5898D-96EC-4017-B7D3-1F6BCA9ADF4A}" destId="{ACA03DDC-FB58-454C-8474-BC93D8907183}" srcOrd="0" destOrd="0" presId="urn:microsoft.com/office/officeart/2005/8/layout/hierarchy2"/>
    <dgm:cxn modelId="{63D4F27B-E723-483F-8214-B90497513DBD}" type="presOf" srcId="{F325EAC4-9DF1-4683-AE2B-AD9DCDC94B12}" destId="{8F82501C-B154-40F6-89A3-A7C9F10F1E13}" srcOrd="0" destOrd="0" presId="urn:microsoft.com/office/officeart/2005/8/layout/hierarchy2"/>
    <dgm:cxn modelId="{955883A3-3075-4E6F-90E1-56872970068F}" type="presOf" srcId="{F19E687C-F087-4A96-B331-10045F6C800F}" destId="{3A90B77E-D08E-486C-AA45-C0C26319FE15}" srcOrd="0" destOrd="0" presId="urn:microsoft.com/office/officeart/2005/8/layout/hierarchy2"/>
    <dgm:cxn modelId="{3CD368A8-8195-4B3B-ADB8-AC323A84AB53}" srcId="{59B865B6-E10F-44C8-9095-4412BCF2D587}" destId="{DC7DB3D0-4D80-4AFC-8123-C014AE2D7B53}" srcOrd="0" destOrd="0" parTransId="{9CB05170-F23B-4C9A-A925-8E84C9333FCF}" sibTransId="{DD3C9835-0FBF-46A6-ACDC-29FFAD582291}"/>
    <dgm:cxn modelId="{BFB8EF57-CB0C-42CD-AAA5-A38A77A803E0}" type="presOf" srcId="{3C964CAF-9FF2-4DE9-B35C-2EF475B464FA}" destId="{306674EA-3244-42B5-AAFF-36DBD28622AB}" srcOrd="1" destOrd="0" presId="urn:microsoft.com/office/officeart/2005/8/layout/hierarchy2"/>
    <dgm:cxn modelId="{442BADA4-DC9D-45CD-9C6B-259FF46EF41F}" type="presOf" srcId="{9CB05170-F23B-4C9A-A925-8E84C9333FCF}" destId="{C4DD978A-D84B-4A57-B160-E4531FB69CB3}" srcOrd="0" destOrd="0" presId="urn:microsoft.com/office/officeart/2005/8/layout/hierarchy2"/>
    <dgm:cxn modelId="{A658D115-14D2-4E96-B6B2-06639509B154}" type="presOf" srcId="{9CB05170-F23B-4C9A-A925-8E84C9333FCF}" destId="{E2B1D3CB-9FBA-4A27-AF3C-4C0447171427}" srcOrd="1" destOrd="0" presId="urn:microsoft.com/office/officeart/2005/8/layout/hierarchy2"/>
    <dgm:cxn modelId="{E42F7E68-CB46-4A58-818E-8373AC9BBE19}" srcId="{DC7DB3D0-4D80-4AFC-8123-C014AE2D7B53}" destId="{F19E687C-F087-4A96-B331-10045F6C800F}" srcOrd="0" destOrd="0" parTransId="{19947817-2DCA-4940-BB12-FFB7092F3B7B}" sibTransId="{AE7D5F52-7FB1-4A4F-B7C1-26C589617160}"/>
    <dgm:cxn modelId="{AAC98142-AD22-4B7D-B4B4-216A85DA8404}" srcId="{7F6627E4-E605-4042-843F-831BBEABBAA5}" destId="{59B865B6-E10F-44C8-9095-4412BCF2D587}" srcOrd="1" destOrd="0" parTransId="{84B63556-3ECB-40B4-9A36-D8FDF97A9C7B}" sibTransId="{D820C532-08C9-46A2-B3D0-65F6E96A9B23}"/>
    <dgm:cxn modelId="{B5ED5E18-23FE-4E47-9ED6-7A139D347998}" type="presOf" srcId="{84B63556-3ECB-40B4-9A36-D8FDF97A9C7B}" destId="{39CAAECC-C7DD-427A-9BB6-82910E8256D8}" srcOrd="0" destOrd="0" presId="urn:microsoft.com/office/officeart/2005/8/layout/hierarchy2"/>
    <dgm:cxn modelId="{99C357F4-21C1-441F-88E7-2415E3D9F384}" srcId="{DC7DB3D0-4D80-4AFC-8123-C014AE2D7B53}" destId="{658338D4-7EEA-47D9-99BF-8767C479BEA8}" srcOrd="1" destOrd="0" parTransId="{3C964CAF-9FF2-4DE9-B35C-2EF475B464FA}" sibTransId="{F6093A37-335D-43A2-AC05-A327FA0C0814}"/>
    <dgm:cxn modelId="{E35FBD64-924D-4A80-A214-DA524AFCCB3F}" srcId="{7F6627E4-E605-4042-843F-831BBEABBAA5}" destId="{DFDAED44-171C-45B8-913D-DCDD933BF120}" srcOrd="0" destOrd="0" parTransId="{2BF5898D-96EC-4017-B7D3-1F6BCA9ADF4A}" sibTransId="{196A649A-880F-4283-B2FD-59FC706761EA}"/>
    <dgm:cxn modelId="{3D4CA633-8C0A-4882-BA5D-A21FA0D8DEB2}" type="presOf" srcId="{3C964CAF-9FF2-4DE9-B35C-2EF475B464FA}" destId="{3421A9C5-8650-4472-9EA2-0984D79B4B9E}" srcOrd="0" destOrd="0" presId="urn:microsoft.com/office/officeart/2005/8/layout/hierarchy2"/>
    <dgm:cxn modelId="{DF5C3C84-02ED-42B9-B226-1B26D44AFBF5}" type="presOf" srcId="{D8FED52C-3941-43E8-94F6-13B9F6D65A84}" destId="{918BB94C-434D-45C6-88BE-9E54D292CC20}" srcOrd="1" destOrd="0" presId="urn:microsoft.com/office/officeart/2005/8/layout/hierarchy2"/>
    <dgm:cxn modelId="{B3CD035C-507A-4920-822C-22FEF6895E60}" type="presOf" srcId="{19947817-2DCA-4940-BB12-FFB7092F3B7B}" destId="{CDE669A8-BE62-4E80-A202-716745AAA76F}" srcOrd="1" destOrd="0" presId="urn:microsoft.com/office/officeart/2005/8/layout/hierarchy2"/>
    <dgm:cxn modelId="{3E3D025F-FF2B-402D-890A-D34735EED65D}" type="presOf" srcId="{D8FED52C-3941-43E8-94F6-13B9F6D65A84}" destId="{8DAED337-DDDD-4207-BAE0-5EDE7F4F076E}" srcOrd="0" destOrd="0" presId="urn:microsoft.com/office/officeart/2005/8/layout/hierarchy2"/>
    <dgm:cxn modelId="{9906DB73-E655-40F0-B316-90E14A51479E}" srcId="{F325EAC4-9DF1-4683-AE2B-AD9DCDC94B12}" destId="{7F6627E4-E605-4042-843F-831BBEABBAA5}" srcOrd="0" destOrd="0" parTransId="{9113CE7A-3C34-4549-AA44-796B8A104D8F}" sibTransId="{DA8EF76C-79F8-4659-8122-95C304B7D6D8}"/>
    <dgm:cxn modelId="{38ADBA58-7825-4D0B-A1FE-159CDFF9B20E}" type="presOf" srcId="{DFDAED44-171C-45B8-913D-DCDD933BF120}" destId="{9711102B-58F7-4032-BA9F-DED742B76118}" srcOrd="0" destOrd="0" presId="urn:microsoft.com/office/officeart/2005/8/layout/hierarchy2"/>
    <dgm:cxn modelId="{9DD44C92-9592-4D37-A7C6-28E6D4C13EA6}" type="presOf" srcId="{658338D4-7EEA-47D9-99BF-8767C479BEA8}" destId="{1D2DE66B-4C57-4F82-BC23-1571FB751601}" srcOrd="0" destOrd="0" presId="urn:microsoft.com/office/officeart/2005/8/layout/hierarchy2"/>
    <dgm:cxn modelId="{5362DD42-5D39-4823-A549-45198660B1BB}" type="presOf" srcId="{2BF5898D-96EC-4017-B7D3-1F6BCA9ADF4A}" destId="{A17E1A0A-F185-4709-AAF9-179690D3C9EF}" srcOrd="1" destOrd="0" presId="urn:microsoft.com/office/officeart/2005/8/layout/hierarchy2"/>
    <dgm:cxn modelId="{5CC06A58-E303-4DF6-B343-432ACEF8203E}" type="presOf" srcId="{7F6627E4-E605-4042-843F-831BBEABBAA5}" destId="{3A2A1D4B-265B-49BA-B9B6-C47904C4B1E6}" srcOrd="0" destOrd="0" presId="urn:microsoft.com/office/officeart/2005/8/layout/hierarchy2"/>
    <dgm:cxn modelId="{7A70E63E-4B8B-49C5-8883-04B55151238E}" srcId="{DFDAED44-171C-45B8-913D-DCDD933BF120}" destId="{D895072A-DE00-43F2-B7DD-7542C047691D}" srcOrd="0" destOrd="0" parTransId="{D8FED52C-3941-43E8-94F6-13B9F6D65A84}" sibTransId="{7378117E-18F1-4D2C-8012-1F704ACB4768}"/>
    <dgm:cxn modelId="{48C99232-990B-49C3-BB08-60ADE18AC128}" type="presOf" srcId="{84B63556-3ECB-40B4-9A36-D8FDF97A9C7B}" destId="{E224D5D7-317C-473F-A4A6-A808E7BD619E}" srcOrd="1" destOrd="0" presId="urn:microsoft.com/office/officeart/2005/8/layout/hierarchy2"/>
    <dgm:cxn modelId="{4643399F-3F52-48B8-A69C-C81B7E9955D6}" type="presOf" srcId="{D895072A-DE00-43F2-B7DD-7542C047691D}" destId="{ACD13EFB-8929-4A1C-A9A1-F8817C160A10}" srcOrd="0" destOrd="0" presId="urn:microsoft.com/office/officeart/2005/8/layout/hierarchy2"/>
    <dgm:cxn modelId="{7EFE186F-0531-4835-BAE0-6314D69DEC8C}" type="presOf" srcId="{DC7DB3D0-4D80-4AFC-8123-C014AE2D7B53}" destId="{D543A988-8075-4E75-B0E7-7E32EB1597BB}" srcOrd="0" destOrd="0" presId="urn:microsoft.com/office/officeart/2005/8/layout/hierarchy2"/>
    <dgm:cxn modelId="{FEC64682-9ADE-4A56-8E9A-3133A95C84D3}" type="presOf" srcId="{59B865B6-E10F-44C8-9095-4412BCF2D587}" destId="{E787FA6E-EAB3-4B9F-827B-6DA7464307C0}" srcOrd="0" destOrd="0" presId="urn:microsoft.com/office/officeart/2005/8/layout/hierarchy2"/>
    <dgm:cxn modelId="{A2C28176-CED5-4061-A7C6-AAA9F5634135}" type="presParOf" srcId="{8F82501C-B154-40F6-89A3-A7C9F10F1E13}" destId="{92A457BF-F609-46E2-9F8C-436E1EA854BF}" srcOrd="0" destOrd="0" presId="urn:microsoft.com/office/officeart/2005/8/layout/hierarchy2"/>
    <dgm:cxn modelId="{A7372EA5-D939-4956-92FA-9EFF6055192A}" type="presParOf" srcId="{92A457BF-F609-46E2-9F8C-436E1EA854BF}" destId="{3A2A1D4B-265B-49BA-B9B6-C47904C4B1E6}" srcOrd="0" destOrd="0" presId="urn:microsoft.com/office/officeart/2005/8/layout/hierarchy2"/>
    <dgm:cxn modelId="{F4C2A784-3339-4A39-8387-69091E28B8C3}" type="presParOf" srcId="{92A457BF-F609-46E2-9F8C-436E1EA854BF}" destId="{92FBCC14-CF60-4C76-B197-81CAC1A25C86}" srcOrd="1" destOrd="0" presId="urn:microsoft.com/office/officeart/2005/8/layout/hierarchy2"/>
    <dgm:cxn modelId="{390774EE-0F76-4D7D-BD7D-4C5B858073B9}" type="presParOf" srcId="{92FBCC14-CF60-4C76-B197-81CAC1A25C86}" destId="{ACA03DDC-FB58-454C-8474-BC93D8907183}" srcOrd="0" destOrd="0" presId="urn:microsoft.com/office/officeart/2005/8/layout/hierarchy2"/>
    <dgm:cxn modelId="{BF52731E-C3FB-4E8A-8A90-9628A4717E9D}" type="presParOf" srcId="{ACA03DDC-FB58-454C-8474-BC93D8907183}" destId="{A17E1A0A-F185-4709-AAF9-179690D3C9EF}" srcOrd="0" destOrd="0" presId="urn:microsoft.com/office/officeart/2005/8/layout/hierarchy2"/>
    <dgm:cxn modelId="{287FE0A9-62EF-4E38-BC89-B4A48536BAE4}" type="presParOf" srcId="{92FBCC14-CF60-4C76-B197-81CAC1A25C86}" destId="{D9200479-ACCC-4F35-81E4-03301AFB9DA3}" srcOrd="1" destOrd="0" presId="urn:microsoft.com/office/officeart/2005/8/layout/hierarchy2"/>
    <dgm:cxn modelId="{20A4EB42-3F65-498A-B658-E13E2D48895A}" type="presParOf" srcId="{D9200479-ACCC-4F35-81E4-03301AFB9DA3}" destId="{9711102B-58F7-4032-BA9F-DED742B76118}" srcOrd="0" destOrd="0" presId="urn:microsoft.com/office/officeart/2005/8/layout/hierarchy2"/>
    <dgm:cxn modelId="{C18856D6-731D-442C-BE91-0E7D44123542}" type="presParOf" srcId="{D9200479-ACCC-4F35-81E4-03301AFB9DA3}" destId="{9A0B9D8A-9BAD-4BCD-A007-D28F0D4DF152}" srcOrd="1" destOrd="0" presId="urn:microsoft.com/office/officeart/2005/8/layout/hierarchy2"/>
    <dgm:cxn modelId="{25B75FCF-AD18-4DED-BBD1-0DEF85E5A605}" type="presParOf" srcId="{9A0B9D8A-9BAD-4BCD-A007-D28F0D4DF152}" destId="{8DAED337-DDDD-4207-BAE0-5EDE7F4F076E}" srcOrd="0" destOrd="0" presId="urn:microsoft.com/office/officeart/2005/8/layout/hierarchy2"/>
    <dgm:cxn modelId="{5500524D-4784-4A0E-B747-5A621CBC68F7}" type="presParOf" srcId="{8DAED337-DDDD-4207-BAE0-5EDE7F4F076E}" destId="{918BB94C-434D-45C6-88BE-9E54D292CC20}" srcOrd="0" destOrd="0" presId="urn:microsoft.com/office/officeart/2005/8/layout/hierarchy2"/>
    <dgm:cxn modelId="{50553B94-CF81-4FE1-BF1C-9FF0A8A788BD}" type="presParOf" srcId="{9A0B9D8A-9BAD-4BCD-A007-D28F0D4DF152}" destId="{B81E25AA-6E0B-45B4-B116-FD71162EEC3C}" srcOrd="1" destOrd="0" presId="urn:microsoft.com/office/officeart/2005/8/layout/hierarchy2"/>
    <dgm:cxn modelId="{B1522EE5-9979-4F00-98AE-424F19320054}" type="presParOf" srcId="{B81E25AA-6E0B-45B4-B116-FD71162EEC3C}" destId="{ACD13EFB-8929-4A1C-A9A1-F8817C160A10}" srcOrd="0" destOrd="0" presId="urn:microsoft.com/office/officeart/2005/8/layout/hierarchy2"/>
    <dgm:cxn modelId="{2411BBA4-440B-46DC-BB91-DA08BDD16D1C}" type="presParOf" srcId="{B81E25AA-6E0B-45B4-B116-FD71162EEC3C}" destId="{A3BEAAEA-B01E-412B-A194-ECEAF89D84E7}" srcOrd="1" destOrd="0" presId="urn:microsoft.com/office/officeart/2005/8/layout/hierarchy2"/>
    <dgm:cxn modelId="{C85E8272-7C47-4D69-BEBF-8F36F65F19C8}" type="presParOf" srcId="{92FBCC14-CF60-4C76-B197-81CAC1A25C86}" destId="{39CAAECC-C7DD-427A-9BB6-82910E8256D8}" srcOrd="2" destOrd="0" presId="urn:microsoft.com/office/officeart/2005/8/layout/hierarchy2"/>
    <dgm:cxn modelId="{9371210C-E793-4A98-AD94-F5B981DC9792}" type="presParOf" srcId="{39CAAECC-C7DD-427A-9BB6-82910E8256D8}" destId="{E224D5D7-317C-473F-A4A6-A808E7BD619E}" srcOrd="0" destOrd="0" presId="urn:microsoft.com/office/officeart/2005/8/layout/hierarchy2"/>
    <dgm:cxn modelId="{8A118D2C-BE27-43D5-B3B8-983E874FAF49}" type="presParOf" srcId="{92FBCC14-CF60-4C76-B197-81CAC1A25C86}" destId="{978B76DF-1AE2-4054-A791-D0637F1BEBAA}" srcOrd="3" destOrd="0" presId="urn:microsoft.com/office/officeart/2005/8/layout/hierarchy2"/>
    <dgm:cxn modelId="{9D461B81-22FA-4BA0-A209-E2BF6F7337DA}" type="presParOf" srcId="{978B76DF-1AE2-4054-A791-D0637F1BEBAA}" destId="{E787FA6E-EAB3-4B9F-827B-6DA7464307C0}" srcOrd="0" destOrd="0" presId="urn:microsoft.com/office/officeart/2005/8/layout/hierarchy2"/>
    <dgm:cxn modelId="{558A872B-81FE-476B-8D42-DBCF5FC9C6E4}" type="presParOf" srcId="{978B76DF-1AE2-4054-A791-D0637F1BEBAA}" destId="{2DA47DE3-0BC8-416F-A9D0-842151FE8232}" srcOrd="1" destOrd="0" presId="urn:microsoft.com/office/officeart/2005/8/layout/hierarchy2"/>
    <dgm:cxn modelId="{58A2E74A-529D-4A1B-A713-6E58EDBE1A44}" type="presParOf" srcId="{2DA47DE3-0BC8-416F-A9D0-842151FE8232}" destId="{C4DD978A-D84B-4A57-B160-E4531FB69CB3}" srcOrd="0" destOrd="0" presId="urn:microsoft.com/office/officeart/2005/8/layout/hierarchy2"/>
    <dgm:cxn modelId="{D52F493A-8B1F-4FF8-B744-2D7C3B595654}" type="presParOf" srcId="{C4DD978A-D84B-4A57-B160-E4531FB69CB3}" destId="{E2B1D3CB-9FBA-4A27-AF3C-4C0447171427}" srcOrd="0" destOrd="0" presId="urn:microsoft.com/office/officeart/2005/8/layout/hierarchy2"/>
    <dgm:cxn modelId="{4D323B24-C648-4291-B73C-AEC4FAB0A3E1}" type="presParOf" srcId="{2DA47DE3-0BC8-416F-A9D0-842151FE8232}" destId="{32C6A8BB-530D-419E-92CE-24491D5FCC8D}" srcOrd="1" destOrd="0" presId="urn:microsoft.com/office/officeart/2005/8/layout/hierarchy2"/>
    <dgm:cxn modelId="{B7CB2600-903E-4128-99BC-E2B930578A97}" type="presParOf" srcId="{32C6A8BB-530D-419E-92CE-24491D5FCC8D}" destId="{D543A988-8075-4E75-B0E7-7E32EB1597BB}" srcOrd="0" destOrd="0" presId="urn:microsoft.com/office/officeart/2005/8/layout/hierarchy2"/>
    <dgm:cxn modelId="{208C1E8D-E4FE-4C8F-8841-AFE146D5AA35}" type="presParOf" srcId="{32C6A8BB-530D-419E-92CE-24491D5FCC8D}" destId="{C2B47B35-D288-45F7-BB7E-45F6E3591244}" srcOrd="1" destOrd="0" presId="urn:microsoft.com/office/officeart/2005/8/layout/hierarchy2"/>
    <dgm:cxn modelId="{43FEACA7-E59D-4808-9A42-4505DF2D0772}" type="presParOf" srcId="{C2B47B35-D288-45F7-BB7E-45F6E3591244}" destId="{9988B6A3-A228-4DF5-A64A-A2A15A37293F}" srcOrd="0" destOrd="0" presId="urn:microsoft.com/office/officeart/2005/8/layout/hierarchy2"/>
    <dgm:cxn modelId="{BF52C291-F99F-44EF-884F-E595AF623DB0}" type="presParOf" srcId="{9988B6A3-A228-4DF5-A64A-A2A15A37293F}" destId="{CDE669A8-BE62-4E80-A202-716745AAA76F}" srcOrd="0" destOrd="0" presId="urn:microsoft.com/office/officeart/2005/8/layout/hierarchy2"/>
    <dgm:cxn modelId="{48EE5CB8-B629-4307-AA2B-C434AB6BEB02}" type="presParOf" srcId="{C2B47B35-D288-45F7-BB7E-45F6E3591244}" destId="{27B88258-3F04-43D7-94B9-4CE6DA77A3DE}" srcOrd="1" destOrd="0" presId="urn:microsoft.com/office/officeart/2005/8/layout/hierarchy2"/>
    <dgm:cxn modelId="{291508CF-7F2C-4480-B12C-C49329C20956}" type="presParOf" srcId="{27B88258-3F04-43D7-94B9-4CE6DA77A3DE}" destId="{3A90B77E-D08E-486C-AA45-C0C26319FE15}" srcOrd="0" destOrd="0" presId="urn:microsoft.com/office/officeart/2005/8/layout/hierarchy2"/>
    <dgm:cxn modelId="{20AC78BA-B7CD-4B38-9E1B-5512DECB9CED}" type="presParOf" srcId="{27B88258-3F04-43D7-94B9-4CE6DA77A3DE}" destId="{DE91BB94-36C5-44CD-9C8E-A361DF143754}" srcOrd="1" destOrd="0" presId="urn:microsoft.com/office/officeart/2005/8/layout/hierarchy2"/>
    <dgm:cxn modelId="{3A7D9BDE-E589-49A4-B363-52BB1A41C63D}" type="presParOf" srcId="{C2B47B35-D288-45F7-BB7E-45F6E3591244}" destId="{3421A9C5-8650-4472-9EA2-0984D79B4B9E}" srcOrd="2" destOrd="0" presId="urn:microsoft.com/office/officeart/2005/8/layout/hierarchy2"/>
    <dgm:cxn modelId="{5D041DE2-583D-42B3-B63E-13E125BC9D61}" type="presParOf" srcId="{3421A9C5-8650-4472-9EA2-0984D79B4B9E}" destId="{306674EA-3244-42B5-AAFF-36DBD28622AB}" srcOrd="0" destOrd="0" presId="urn:microsoft.com/office/officeart/2005/8/layout/hierarchy2"/>
    <dgm:cxn modelId="{5BF6F784-342B-4673-8166-637EB8AD2CE9}" type="presParOf" srcId="{C2B47B35-D288-45F7-BB7E-45F6E3591244}" destId="{D3D23E8E-5B56-4E86-BDBC-1F11DD2D7B90}" srcOrd="3" destOrd="0" presId="urn:microsoft.com/office/officeart/2005/8/layout/hierarchy2"/>
    <dgm:cxn modelId="{9407CB00-DC0A-45ED-BB6F-2720731860C3}" type="presParOf" srcId="{D3D23E8E-5B56-4E86-BDBC-1F11DD2D7B90}" destId="{1D2DE66B-4C57-4F82-BC23-1571FB751601}" srcOrd="0" destOrd="0" presId="urn:microsoft.com/office/officeart/2005/8/layout/hierarchy2"/>
    <dgm:cxn modelId="{6D58E833-189A-4933-8D62-9D587AB1B369}" type="presParOf" srcId="{D3D23E8E-5B56-4E86-BDBC-1F11DD2D7B90}" destId="{668ECD14-56F2-473C-B048-B000472A217B}"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D283305-9775-4361-BA3B-10F09B3043BA}" type="doc">
      <dgm:prSet loTypeId="urn:microsoft.com/office/officeart/2005/8/layout/hList6" loCatId="list" qsTypeId="urn:microsoft.com/office/officeart/2005/8/quickstyle/simple1" qsCatId="simple" csTypeId="urn:microsoft.com/office/officeart/2005/8/colors/colorful1" csCatId="colorful" phldr="1"/>
      <dgm:spPr/>
      <dgm:t>
        <a:bodyPr/>
        <a:lstStyle/>
        <a:p>
          <a:endParaRPr lang="zh-TW" altLang="en-US"/>
        </a:p>
      </dgm:t>
    </dgm:pt>
    <dgm:pt modelId="{D63A97DC-B46E-419E-93F9-6F2B7F47DD68}">
      <dgm:prSet phldrT="[文字]" custT="1"/>
      <dgm:spPr/>
      <dgm:t>
        <a:bodyPr lIns="144000" rIns="144000"/>
        <a:lstStyle/>
        <a:p>
          <a:r>
            <a:rPr lang="zh-TW" altLang="en-US" sz="2800" b="1" dirty="0" smtClean="0">
              <a:solidFill>
                <a:schemeClr val="tx1"/>
              </a:solidFill>
              <a:latin typeface="標楷體" pitchFamily="65" charset="-120"/>
              <a:ea typeface="標楷體" pitchFamily="65" charset="-120"/>
            </a:rPr>
            <a:t>違約</a:t>
          </a:r>
          <a:endParaRPr lang="zh-TW" altLang="en-US" sz="2800" b="1" dirty="0">
            <a:solidFill>
              <a:schemeClr val="tx1"/>
            </a:solidFill>
            <a:latin typeface="標楷體" pitchFamily="65" charset="-120"/>
            <a:ea typeface="標楷體" pitchFamily="65" charset="-120"/>
          </a:endParaRPr>
        </a:p>
      </dgm:t>
    </dgm:pt>
    <dgm:pt modelId="{F3898AA5-20CE-4FFE-A7BB-680985F4F842}" type="parTrans" cxnId="{5A9A54DE-FE17-436B-BC5F-73258945E872}">
      <dgm:prSet/>
      <dgm:spPr/>
      <dgm:t>
        <a:bodyPr/>
        <a:lstStyle/>
        <a:p>
          <a:endParaRPr lang="zh-TW" altLang="en-US"/>
        </a:p>
      </dgm:t>
    </dgm:pt>
    <dgm:pt modelId="{99F0776A-F38B-4AC8-AB88-4A6B0F3400F7}" type="sibTrans" cxnId="{5A9A54DE-FE17-436B-BC5F-73258945E872}">
      <dgm:prSet/>
      <dgm:spPr/>
      <dgm:t>
        <a:bodyPr/>
        <a:lstStyle/>
        <a:p>
          <a:endParaRPr lang="zh-TW" altLang="en-US"/>
        </a:p>
      </dgm:t>
    </dgm:pt>
    <dgm:pt modelId="{24E7BAAA-ACAC-47F6-83FD-FAF27331A49F}">
      <dgm:prSet phldrT="[文字]" custT="1"/>
      <dgm:spPr/>
      <dgm:t>
        <a:bodyPr lIns="144000" rIns="144000"/>
        <a:lstStyle/>
        <a:p>
          <a:r>
            <a:rPr lang="zh-TW" altLang="en-US" sz="2200" dirty="0" smtClean="0">
              <a:solidFill>
                <a:schemeClr val="bg1"/>
              </a:solidFill>
              <a:latin typeface="標楷體" pitchFamily="65" charset="-120"/>
              <a:ea typeface="標楷體" pitchFamily="65" charset="-120"/>
            </a:rPr>
            <a:t>已申報當沖，若申報違約，應</a:t>
          </a:r>
          <a:r>
            <a:rPr lang="zh-TW" altLang="en-US" sz="2200" u="sng" dirty="0" smtClean="0">
              <a:solidFill>
                <a:schemeClr val="bg1"/>
              </a:solidFill>
              <a:latin typeface="標楷體" pitchFamily="65" charset="-120"/>
              <a:ea typeface="標楷體" pitchFamily="65" charset="-120"/>
            </a:rPr>
            <a:t>直接申報違約互抵</a:t>
          </a:r>
          <a:r>
            <a:rPr lang="zh-TW" altLang="en-US" sz="2200" dirty="0" smtClean="0">
              <a:solidFill>
                <a:schemeClr val="bg1"/>
              </a:solidFill>
              <a:latin typeface="標楷體" pitchFamily="65" charset="-120"/>
              <a:ea typeface="標楷體" pitchFamily="65" charset="-120"/>
            </a:rPr>
            <a:t>資料，無須先取消申報當沖部位</a:t>
          </a:r>
          <a:endParaRPr lang="zh-TW" altLang="en-US" sz="2200" dirty="0">
            <a:solidFill>
              <a:schemeClr val="bg1"/>
            </a:solidFill>
            <a:latin typeface="標楷體" pitchFamily="65" charset="-120"/>
            <a:ea typeface="標楷體" pitchFamily="65" charset="-120"/>
          </a:endParaRPr>
        </a:p>
      </dgm:t>
    </dgm:pt>
    <dgm:pt modelId="{57A65D62-9B2B-44E5-A1D0-6441DAFF95F5}" type="parTrans" cxnId="{0FD0CE8D-E281-4FBA-BF44-3C8B7063453A}">
      <dgm:prSet/>
      <dgm:spPr/>
      <dgm:t>
        <a:bodyPr/>
        <a:lstStyle/>
        <a:p>
          <a:endParaRPr lang="zh-TW" altLang="en-US"/>
        </a:p>
      </dgm:t>
    </dgm:pt>
    <dgm:pt modelId="{8E0FE7D9-F39F-4EFC-BE5A-846FF13F35FF}" type="sibTrans" cxnId="{0FD0CE8D-E281-4FBA-BF44-3C8B7063453A}">
      <dgm:prSet/>
      <dgm:spPr/>
      <dgm:t>
        <a:bodyPr/>
        <a:lstStyle/>
        <a:p>
          <a:endParaRPr lang="zh-TW" altLang="en-US"/>
        </a:p>
      </dgm:t>
    </dgm:pt>
    <dgm:pt modelId="{B171DA71-8D3F-4E3E-A962-39BB2D71895C}">
      <dgm:prSet phldrT="[文字]" custT="1"/>
      <dgm:spPr>
        <a:solidFill>
          <a:schemeClr val="bg2">
            <a:lumMod val="50000"/>
          </a:schemeClr>
        </a:solidFill>
      </dgm:spPr>
      <dgm:t>
        <a:bodyPr lIns="144000" rIns="144000"/>
        <a:lstStyle/>
        <a:p>
          <a:r>
            <a:rPr lang="zh-TW" altLang="en-US" sz="2600" b="1" dirty="0" smtClean="0">
              <a:solidFill>
                <a:schemeClr val="tx1"/>
              </a:solidFill>
              <a:latin typeface="標楷體" pitchFamily="65" charset="-120"/>
              <a:ea typeface="標楷體" pitchFamily="65" charset="-120"/>
            </a:rPr>
            <a:t>錯帳及更正帳號</a:t>
          </a:r>
          <a:endParaRPr lang="zh-TW" altLang="en-US" sz="2600" b="1" dirty="0">
            <a:solidFill>
              <a:schemeClr val="tx1"/>
            </a:solidFill>
            <a:latin typeface="標楷體" pitchFamily="65" charset="-120"/>
            <a:ea typeface="標楷體" pitchFamily="65" charset="-120"/>
          </a:endParaRPr>
        </a:p>
      </dgm:t>
    </dgm:pt>
    <dgm:pt modelId="{E14483CD-964F-4D44-9765-A10AD2E5735B}" type="parTrans" cxnId="{D889685D-F2DA-4BAC-9681-01A96647A06C}">
      <dgm:prSet/>
      <dgm:spPr/>
      <dgm:t>
        <a:bodyPr/>
        <a:lstStyle/>
        <a:p>
          <a:endParaRPr lang="zh-TW" altLang="en-US"/>
        </a:p>
      </dgm:t>
    </dgm:pt>
    <dgm:pt modelId="{B88A760A-B687-418D-B806-39ECA320A9C5}" type="sibTrans" cxnId="{D889685D-F2DA-4BAC-9681-01A96647A06C}">
      <dgm:prSet/>
      <dgm:spPr/>
      <dgm:t>
        <a:bodyPr/>
        <a:lstStyle/>
        <a:p>
          <a:endParaRPr lang="zh-TW" altLang="en-US"/>
        </a:p>
      </dgm:t>
    </dgm:pt>
    <dgm:pt modelId="{0749512A-B6B6-495B-AE39-03562E8E822E}">
      <dgm:prSet phldrT="[文字]" custT="1"/>
      <dgm:spPr>
        <a:solidFill>
          <a:schemeClr val="bg2">
            <a:lumMod val="50000"/>
          </a:schemeClr>
        </a:solidFill>
      </dgm:spPr>
      <dgm:t>
        <a:bodyPr lIns="144000" rIns="144000"/>
        <a:lstStyle/>
        <a:p>
          <a:r>
            <a:rPr lang="en-US" altLang="zh-TW" sz="2000" dirty="0" smtClean="0">
              <a:solidFill>
                <a:schemeClr val="bg1"/>
              </a:solidFill>
              <a:latin typeface="Times New Roman" pitchFamily="18" charset="0"/>
              <a:ea typeface="標楷體" pitchFamily="65" charset="-120"/>
              <a:cs typeface="Times New Roman" pitchFamily="18" charset="0"/>
            </a:rPr>
            <a:t>T+2</a:t>
          </a:r>
          <a:r>
            <a:rPr lang="zh-TW" altLang="en-US" sz="2000" dirty="0" smtClean="0">
              <a:solidFill>
                <a:schemeClr val="bg1"/>
              </a:solidFill>
              <a:latin typeface="Times New Roman" pitchFamily="18" charset="0"/>
              <a:ea typeface="標楷體" pitchFamily="65" charset="-120"/>
              <a:cs typeface="Times New Roman" pitchFamily="18" charset="0"/>
            </a:rPr>
            <a:t>日</a:t>
          </a:r>
          <a:r>
            <a:rPr lang="en-US" altLang="zh-TW" sz="2000" dirty="0" smtClean="0">
              <a:solidFill>
                <a:schemeClr val="bg1"/>
              </a:solidFill>
              <a:latin typeface="Times New Roman" pitchFamily="18" charset="0"/>
              <a:ea typeface="標楷體" pitchFamily="65" charset="-120"/>
              <a:cs typeface="Times New Roman" pitchFamily="18" charset="0"/>
            </a:rPr>
            <a:t>10</a:t>
          </a:r>
          <a:r>
            <a:rPr lang="zh-TW" altLang="en-US" sz="2000" dirty="0" smtClean="0">
              <a:solidFill>
                <a:schemeClr val="bg1"/>
              </a:solidFill>
              <a:latin typeface="Times New Roman" pitchFamily="18" charset="0"/>
              <a:ea typeface="標楷體" pitchFamily="65" charset="-120"/>
              <a:cs typeface="Times New Roman" pitchFamily="18" charset="0"/>
            </a:rPr>
            <a:t>點</a:t>
          </a:r>
          <a:r>
            <a:rPr lang="zh-TW" altLang="en-US" sz="2000" dirty="0" smtClean="0">
              <a:solidFill>
                <a:schemeClr val="bg1"/>
              </a:solidFill>
              <a:latin typeface="標楷體" pitchFamily="65" charset="-120"/>
              <a:ea typeface="標楷體" pitchFamily="65" charset="-120"/>
            </a:rPr>
            <a:t>前：應</a:t>
          </a:r>
          <a:r>
            <a:rPr lang="zh-TW" altLang="en-US" sz="2000" u="sng" dirty="0" smtClean="0">
              <a:solidFill>
                <a:schemeClr val="bg1"/>
              </a:solidFill>
              <a:latin typeface="標楷體" pitchFamily="65" charset="-120"/>
              <a:ea typeface="標楷體" pitchFamily="65" charset="-120"/>
            </a:rPr>
            <a:t>先取消已申報之當沖部位</a:t>
          </a:r>
          <a:r>
            <a:rPr lang="zh-TW" altLang="en-US" sz="2000" dirty="0" smtClean="0">
              <a:solidFill>
                <a:schemeClr val="bg1"/>
              </a:solidFill>
              <a:latin typeface="標楷體" pitchFamily="65" charset="-120"/>
              <a:ea typeface="標楷體" pitchFamily="65" charset="-120"/>
            </a:rPr>
            <a:t>，再報錯帳或更正帳號</a:t>
          </a:r>
          <a:endParaRPr lang="zh-TW" altLang="en-US" sz="2000" dirty="0">
            <a:solidFill>
              <a:schemeClr val="bg1"/>
            </a:solidFill>
            <a:latin typeface="標楷體" pitchFamily="65" charset="-120"/>
            <a:ea typeface="標楷體" pitchFamily="65" charset="-120"/>
          </a:endParaRPr>
        </a:p>
      </dgm:t>
    </dgm:pt>
    <dgm:pt modelId="{6DD9DBFB-D85E-49B8-8525-5F2844130D66}" type="parTrans" cxnId="{0C03A7E0-A3DF-421B-8795-E843D579B8D4}">
      <dgm:prSet/>
      <dgm:spPr/>
      <dgm:t>
        <a:bodyPr/>
        <a:lstStyle/>
        <a:p>
          <a:endParaRPr lang="zh-TW" altLang="en-US"/>
        </a:p>
      </dgm:t>
    </dgm:pt>
    <dgm:pt modelId="{94494D99-44C9-4246-B3F4-5749B7F16EE4}" type="sibTrans" cxnId="{0C03A7E0-A3DF-421B-8795-E843D579B8D4}">
      <dgm:prSet/>
      <dgm:spPr/>
      <dgm:t>
        <a:bodyPr/>
        <a:lstStyle/>
        <a:p>
          <a:endParaRPr lang="zh-TW" altLang="en-US"/>
        </a:p>
      </dgm:t>
    </dgm:pt>
    <dgm:pt modelId="{A3179A46-0E55-49E4-9B4B-232D062C2CEF}">
      <dgm:prSet phldrT="[文字]" custT="1"/>
      <dgm:spPr/>
      <dgm:t>
        <a:bodyPr lIns="144000" rIns="144000"/>
        <a:lstStyle/>
        <a:p>
          <a:r>
            <a:rPr lang="zh-TW" altLang="en-US" sz="2800" b="1" dirty="0" smtClean="0">
              <a:solidFill>
                <a:schemeClr val="tx1"/>
              </a:solidFill>
              <a:latin typeface="標楷體" pitchFamily="65" charset="-120"/>
              <a:ea typeface="標楷體" pitchFamily="65" charset="-120"/>
            </a:rPr>
            <a:t>改類</a:t>
          </a:r>
          <a:endParaRPr lang="zh-TW" altLang="en-US" sz="2800" b="1" dirty="0">
            <a:solidFill>
              <a:schemeClr val="tx1"/>
            </a:solidFill>
            <a:latin typeface="標楷體" pitchFamily="65" charset="-120"/>
            <a:ea typeface="標楷體" pitchFamily="65" charset="-120"/>
          </a:endParaRPr>
        </a:p>
      </dgm:t>
    </dgm:pt>
    <dgm:pt modelId="{2D4308F1-C0BC-426C-A4C4-471863E05087}" type="parTrans" cxnId="{A2B42386-A3E0-4F5F-8C6C-6580A6DA2065}">
      <dgm:prSet/>
      <dgm:spPr/>
      <dgm:t>
        <a:bodyPr/>
        <a:lstStyle/>
        <a:p>
          <a:endParaRPr lang="zh-TW" altLang="en-US"/>
        </a:p>
      </dgm:t>
    </dgm:pt>
    <dgm:pt modelId="{93BFEF2A-054C-4BD8-ABE5-950757D2E059}" type="sibTrans" cxnId="{A2B42386-A3E0-4F5F-8C6C-6580A6DA2065}">
      <dgm:prSet/>
      <dgm:spPr/>
      <dgm:t>
        <a:bodyPr/>
        <a:lstStyle/>
        <a:p>
          <a:endParaRPr lang="zh-TW" altLang="en-US"/>
        </a:p>
      </dgm:t>
    </dgm:pt>
    <dgm:pt modelId="{430A1524-EC89-40CE-848D-8B35890AF3FF}">
      <dgm:prSet phldrT="[文字]" custT="1"/>
      <dgm:spPr/>
      <dgm:t>
        <a:bodyPr lIns="144000" rIns="144000"/>
        <a:lstStyle/>
        <a:p>
          <a:r>
            <a:rPr lang="zh-TW" altLang="en-US" sz="2000" dirty="0" smtClean="0">
              <a:solidFill>
                <a:schemeClr val="bg1"/>
              </a:solidFill>
              <a:latin typeface="標楷體" pitchFamily="65" charset="-120"/>
              <a:ea typeface="標楷體" pitchFamily="65" charset="-120"/>
            </a:rPr>
            <a:t>先</a:t>
          </a:r>
          <a:r>
            <a:rPr lang="zh-TW" altLang="en-US" sz="2000" u="sng" dirty="0" smtClean="0">
              <a:solidFill>
                <a:schemeClr val="bg1"/>
              </a:solidFill>
              <a:latin typeface="標楷體" pitchFamily="65" charset="-120"/>
              <a:ea typeface="標楷體" pitchFamily="65" charset="-120"/>
            </a:rPr>
            <a:t>取消申報當沖部</a:t>
          </a:r>
          <a:r>
            <a:rPr lang="zh-TW" altLang="en-US" sz="2000" dirty="0" smtClean="0">
              <a:solidFill>
                <a:schemeClr val="bg1"/>
              </a:solidFill>
              <a:latin typeface="標楷體" pitchFamily="65" charset="-120"/>
              <a:ea typeface="標楷體" pitchFamily="65" charset="-120"/>
            </a:rPr>
            <a:t>位，並於</a:t>
          </a:r>
          <a:r>
            <a:rPr lang="en-US" altLang="zh-TW" sz="2000" u="sng" dirty="0" smtClean="0">
              <a:solidFill>
                <a:schemeClr val="bg1"/>
              </a:solidFill>
              <a:latin typeface="Times New Roman" pitchFamily="18" charset="0"/>
              <a:ea typeface="標楷體" pitchFamily="65" charset="-120"/>
              <a:cs typeface="Times New Roman" pitchFamily="18" charset="0"/>
            </a:rPr>
            <a:t>T</a:t>
          </a:r>
          <a:r>
            <a:rPr lang="zh-TW" altLang="en-US" sz="2000" u="sng" dirty="0" smtClean="0">
              <a:solidFill>
                <a:schemeClr val="bg1"/>
              </a:solidFill>
              <a:latin typeface="Times New Roman" pitchFamily="18" charset="0"/>
              <a:ea typeface="標楷體" pitchFamily="65" charset="-120"/>
              <a:cs typeface="Times New Roman" pitchFamily="18" charset="0"/>
            </a:rPr>
            <a:t>日</a:t>
          </a:r>
          <a:r>
            <a:rPr lang="en-US" altLang="zh-TW" sz="2000" u="sng" dirty="0" smtClean="0">
              <a:solidFill>
                <a:schemeClr val="bg1"/>
              </a:solidFill>
              <a:latin typeface="Times New Roman" pitchFamily="18" charset="0"/>
              <a:ea typeface="標楷體" pitchFamily="65" charset="-120"/>
              <a:cs typeface="Times New Roman" pitchFamily="18" charset="0"/>
            </a:rPr>
            <a:t>6</a:t>
          </a:r>
          <a:r>
            <a:rPr lang="zh-TW" altLang="en-US" sz="2000" u="sng" dirty="0" smtClean="0">
              <a:solidFill>
                <a:schemeClr val="bg1"/>
              </a:solidFill>
              <a:latin typeface="標楷體" pitchFamily="65" charset="-120"/>
              <a:ea typeface="標楷體" pitchFamily="65" charset="-120"/>
            </a:rPr>
            <a:t>點前申報改類</a:t>
          </a:r>
          <a:r>
            <a:rPr lang="en-US" altLang="zh-TW" sz="2000" u="sng" dirty="0" smtClean="0">
              <a:solidFill>
                <a:schemeClr val="bg1"/>
              </a:solidFill>
              <a:latin typeface="標楷體" pitchFamily="65" charset="-120"/>
              <a:ea typeface="標楷體" pitchFamily="65" charset="-120"/>
            </a:rPr>
            <a:t/>
          </a:r>
          <a:br>
            <a:rPr lang="en-US" altLang="zh-TW" sz="2000" u="sng" dirty="0" smtClean="0">
              <a:solidFill>
                <a:schemeClr val="bg1"/>
              </a:solidFill>
              <a:latin typeface="標楷體" pitchFamily="65" charset="-120"/>
              <a:ea typeface="標楷體" pitchFamily="65" charset="-120"/>
            </a:rPr>
          </a:br>
          <a:endParaRPr lang="zh-TW" altLang="en-US" sz="2000" u="sng" dirty="0">
            <a:solidFill>
              <a:schemeClr val="bg1"/>
            </a:solidFill>
          </a:endParaRPr>
        </a:p>
      </dgm:t>
    </dgm:pt>
    <dgm:pt modelId="{B544ACF8-C868-4EA3-A923-E8FC42F74132}" type="parTrans" cxnId="{AB34FB7C-4FA5-418C-8750-923C9738E3AD}">
      <dgm:prSet/>
      <dgm:spPr/>
      <dgm:t>
        <a:bodyPr/>
        <a:lstStyle/>
        <a:p>
          <a:endParaRPr lang="zh-TW" altLang="en-US"/>
        </a:p>
      </dgm:t>
    </dgm:pt>
    <dgm:pt modelId="{38FF1C52-7FC6-48B3-BF8B-48A5C5B9F152}" type="sibTrans" cxnId="{AB34FB7C-4FA5-418C-8750-923C9738E3AD}">
      <dgm:prSet/>
      <dgm:spPr/>
      <dgm:t>
        <a:bodyPr/>
        <a:lstStyle/>
        <a:p>
          <a:endParaRPr lang="zh-TW" altLang="en-US"/>
        </a:p>
      </dgm:t>
    </dgm:pt>
    <dgm:pt modelId="{B9108D55-9C8D-4711-A82F-3130B6FB35E0}">
      <dgm:prSet phldrT="[文字]" custT="1"/>
      <dgm:spPr>
        <a:solidFill>
          <a:schemeClr val="bg2">
            <a:lumMod val="50000"/>
          </a:schemeClr>
        </a:solidFill>
      </dgm:spPr>
      <dgm:t>
        <a:bodyPr lIns="144000" rIns="144000"/>
        <a:lstStyle/>
        <a:p>
          <a:r>
            <a:rPr lang="en-US" altLang="zh-TW" sz="2000" dirty="0" smtClean="0">
              <a:solidFill>
                <a:schemeClr val="bg1"/>
              </a:solidFill>
              <a:latin typeface="Times New Roman" pitchFamily="18" charset="0"/>
              <a:ea typeface="標楷體" pitchFamily="65" charset="-120"/>
              <a:cs typeface="Times New Roman" pitchFamily="18" charset="0"/>
            </a:rPr>
            <a:t>T+2</a:t>
          </a:r>
          <a:r>
            <a:rPr lang="zh-TW" altLang="en-US" sz="2000" dirty="0" smtClean="0">
              <a:solidFill>
                <a:schemeClr val="bg1"/>
              </a:solidFill>
              <a:latin typeface="Times New Roman" pitchFamily="18" charset="0"/>
              <a:ea typeface="標楷體" pitchFamily="65" charset="-120"/>
              <a:cs typeface="Times New Roman" pitchFamily="18" charset="0"/>
            </a:rPr>
            <a:t>日</a:t>
          </a:r>
          <a:r>
            <a:rPr lang="en-US" altLang="zh-TW" sz="2000" dirty="0" smtClean="0">
              <a:solidFill>
                <a:schemeClr val="bg1"/>
              </a:solidFill>
              <a:latin typeface="Times New Roman" pitchFamily="18" charset="0"/>
              <a:ea typeface="標楷體" pitchFamily="65" charset="-120"/>
              <a:cs typeface="Times New Roman" pitchFamily="18" charset="0"/>
            </a:rPr>
            <a:t>10</a:t>
          </a:r>
          <a:r>
            <a:rPr lang="zh-TW" altLang="en-US" sz="2000" dirty="0" smtClean="0">
              <a:solidFill>
                <a:schemeClr val="bg1"/>
              </a:solidFill>
              <a:latin typeface="Times New Roman" pitchFamily="18" charset="0"/>
              <a:ea typeface="標楷體" pitchFamily="65" charset="-120"/>
              <a:cs typeface="Times New Roman" pitchFamily="18" charset="0"/>
            </a:rPr>
            <a:t>點後</a:t>
          </a:r>
          <a:r>
            <a:rPr lang="en-US" altLang="zh-TW" sz="2000" dirty="0" smtClean="0">
              <a:solidFill>
                <a:schemeClr val="bg1"/>
              </a:solidFill>
              <a:latin typeface="標楷體" pitchFamily="65" charset="-120"/>
              <a:ea typeface="標楷體" pitchFamily="65" charset="-120"/>
            </a:rPr>
            <a:t>(</a:t>
          </a:r>
          <a:r>
            <a:rPr lang="zh-TW" altLang="en-US" sz="2000" dirty="0" smtClean="0">
              <a:solidFill>
                <a:schemeClr val="bg1"/>
              </a:solidFill>
              <a:latin typeface="標楷體" pitchFamily="65" charset="-120"/>
              <a:ea typeface="標楷體" pitchFamily="65" charset="-120"/>
            </a:rPr>
            <a:t>含申報遲延交割</a:t>
          </a:r>
          <a:r>
            <a:rPr lang="en-US" altLang="zh-TW" sz="2000" dirty="0" smtClean="0">
              <a:solidFill>
                <a:schemeClr val="bg1"/>
              </a:solidFill>
              <a:latin typeface="標楷體" pitchFamily="65" charset="-120"/>
              <a:ea typeface="標楷體" pitchFamily="65" charset="-120"/>
            </a:rPr>
            <a:t>)</a:t>
          </a:r>
          <a:r>
            <a:rPr lang="zh-TW" altLang="en-US" sz="2000" dirty="0" smtClean="0">
              <a:solidFill>
                <a:schemeClr val="bg1"/>
              </a:solidFill>
              <a:latin typeface="標楷體" pitchFamily="65" charset="-120"/>
              <a:ea typeface="標楷體" pitchFamily="65" charset="-120"/>
            </a:rPr>
            <a:t>：僅</a:t>
          </a:r>
          <a:r>
            <a:rPr lang="zh-TW" altLang="en-US" sz="2000" u="none" dirty="0" smtClean="0">
              <a:solidFill>
                <a:schemeClr val="bg1"/>
              </a:solidFill>
              <a:latin typeface="標楷體" pitchFamily="65" charset="-120"/>
              <a:ea typeface="標楷體" pitchFamily="65" charset="-120"/>
            </a:rPr>
            <a:t>得就</a:t>
          </a:r>
          <a:r>
            <a:rPr lang="zh-TW" altLang="en-US" sz="2000" u="sng" dirty="0" smtClean="0">
              <a:solidFill>
                <a:schemeClr val="bg1"/>
              </a:solidFill>
              <a:latin typeface="標楷體" pitchFamily="65" charset="-120"/>
              <a:ea typeface="標楷體" pitchFamily="65" charset="-120"/>
            </a:rPr>
            <a:t>當沖互抵後差額申報錯帳，不得申報更正帳號</a:t>
          </a:r>
          <a:endParaRPr lang="zh-TW" altLang="en-US" sz="2000" u="sng" dirty="0">
            <a:solidFill>
              <a:schemeClr val="bg1"/>
            </a:solidFill>
            <a:latin typeface="標楷體" pitchFamily="65" charset="-120"/>
            <a:ea typeface="標楷體" pitchFamily="65" charset="-120"/>
          </a:endParaRPr>
        </a:p>
      </dgm:t>
    </dgm:pt>
    <dgm:pt modelId="{B8AC321D-A8C6-4EB9-893E-80BA3F8BF070}" type="parTrans" cxnId="{60EB96D4-B563-422B-A3BE-6E3D2681DEF8}">
      <dgm:prSet/>
      <dgm:spPr/>
      <dgm:t>
        <a:bodyPr/>
        <a:lstStyle/>
        <a:p>
          <a:endParaRPr lang="zh-TW" altLang="en-US"/>
        </a:p>
      </dgm:t>
    </dgm:pt>
    <dgm:pt modelId="{E442704C-13F0-427D-9002-ECFF878E6B96}" type="sibTrans" cxnId="{60EB96D4-B563-422B-A3BE-6E3D2681DEF8}">
      <dgm:prSet/>
      <dgm:spPr/>
      <dgm:t>
        <a:bodyPr/>
        <a:lstStyle/>
        <a:p>
          <a:endParaRPr lang="zh-TW" altLang="en-US"/>
        </a:p>
      </dgm:t>
    </dgm:pt>
    <dgm:pt modelId="{8FE95830-E7B8-4878-8C96-E780F3C92E9E}">
      <dgm:prSet phldrT="[文字]" custT="1"/>
      <dgm:spPr/>
      <dgm:t>
        <a:bodyPr lIns="144000" rIns="144000"/>
        <a:lstStyle/>
        <a:p>
          <a:r>
            <a:rPr lang="zh-TW" altLang="en-US" sz="2000" u="none" dirty="0" smtClean="0">
              <a:solidFill>
                <a:schemeClr val="bg1"/>
              </a:solidFill>
              <a:latin typeface="標楷體" pitchFamily="65" charset="-120"/>
              <a:ea typeface="標楷體" pitchFamily="65" charset="-120"/>
            </a:rPr>
            <a:t>原非現款現券交易，若於</a:t>
          </a:r>
          <a:r>
            <a:rPr lang="en-US" altLang="en-US" sz="2000" u="none" dirty="0" smtClean="0">
              <a:solidFill>
                <a:schemeClr val="bg1"/>
              </a:solidFill>
              <a:latin typeface="標楷體" pitchFamily="65" charset="-120"/>
              <a:ea typeface="標楷體" pitchFamily="65" charset="-120"/>
            </a:rPr>
            <a:t>T</a:t>
          </a:r>
          <a:r>
            <a:rPr lang="zh-TW" altLang="en-US" sz="2000" u="none" dirty="0" smtClean="0">
              <a:solidFill>
                <a:schemeClr val="bg1"/>
              </a:solidFill>
              <a:latin typeface="標楷體" pitchFamily="65" charset="-120"/>
              <a:ea typeface="標楷體" pitchFamily="65" charset="-120"/>
            </a:rPr>
            <a:t>日</a:t>
          </a:r>
          <a:r>
            <a:rPr lang="en-US" altLang="en-US" sz="2000" u="none" dirty="0" smtClean="0">
              <a:solidFill>
                <a:schemeClr val="bg1"/>
              </a:solidFill>
              <a:latin typeface="標楷體" pitchFamily="65" charset="-120"/>
              <a:ea typeface="標楷體" pitchFamily="65" charset="-120"/>
            </a:rPr>
            <a:t>6</a:t>
          </a:r>
          <a:r>
            <a:rPr lang="zh-TW" altLang="en-US" sz="2000" u="none" dirty="0" smtClean="0">
              <a:solidFill>
                <a:schemeClr val="bg1"/>
              </a:solidFill>
              <a:latin typeface="標楷體" pitchFamily="65" charset="-120"/>
              <a:ea typeface="標楷體" pitchFamily="65" charset="-120"/>
            </a:rPr>
            <a:t>點前已申報改類為現款現券，該部位可申報當沖</a:t>
          </a:r>
          <a:endParaRPr lang="zh-TW" altLang="en-US" sz="2000" u="none" dirty="0">
            <a:solidFill>
              <a:schemeClr val="bg1"/>
            </a:solidFill>
            <a:latin typeface="標楷體" pitchFamily="65" charset="-120"/>
            <a:ea typeface="標楷體" pitchFamily="65" charset="-120"/>
          </a:endParaRPr>
        </a:p>
      </dgm:t>
    </dgm:pt>
    <dgm:pt modelId="{6A748126-D29F-4D68-8D0C-92AA130E5FBB}" type="parTrans" cxnId="{B04C79C5-0D4D-4DC0-BF94-6ED9F4890336}">
      <dgm:prSet/>
      <dgm:spPr/>
      <dgm:t>
        <a:bodyPr/>
        <a:lstStyle/>
        <a:p>
          <a:endParaRPr lang="zh-TW" altLang="en-US"/>
        </a:p>
      </dgm:t>
    </dgm:pt>
    <dgm:pt modelId="{DB1F3177-C77A-4FD8-81DB-B5C7F8096262}" type="sibTrans" cxnId="{B04C79C5-0D4D-4DC0-BF94-6ED9F4890336}">
      <dgm:prSet/>
      <dgm:spPr/>
      <dgm:t>
        <a:bodyPr/>
        <a:lstStyle/>
        <a:p>
          <a:endParaRPr lang="zh-TW" altLang="en-US"/>
        </a:p>
      </dgm:t>
    </dgm:pt>
    <dgm:pt modelId="{79C80A64-7437-4629-8F20-368307A862A7}" type="pres">
      <dgm:prSet presAssocID="{AD283305-9775-4361-BA3B-10F09B3043BA}" presName="Name0" presStyleCnt="0">
        <dgm:presLayoutVars>
          <dgm:dir/>
          <dgm:resizeHandles val="exact"/>
        </dgm:presLayoutVars>
      </dgm:prSet>
      <dgm:spPr/>
      <dgm:t>
        <a:bodyPr/>
        <a:lstStyle/>
        <a:p>
          <a:endParaRPr lang="zh-TW" altLang="en-US"/>
        </a:p>
      </dgm:t>
    </dgm:pt>
    <dgm:pt modelId="{8547779D-32D9-4518-B39A-F8A8A11BF955}" type="pres">
      <dgm:prSet presAssocID="{D63A97DC-B46E-419E-93F9-6F2B7F47DD68}" presName="node" presStyleLbl="node1" presStyleIdx="0" presStyleCnt="3">
        <dgm:presLayoutVars>
          <dgm:bulletEnabled val="1"/>
        </dgm:presLayoutVars>
      </dgm:prSet>
      <dgm:spPr/>
      <dgm:t>
        <a:bodyPr/>
        <a:lstStyle/>
        <a:p>
          <a:endParaRPr lang="zh-TW" altLang="en-US"/>
        </a:p>
      </dgm:t>
    </dgm:pt>
    <dgm:pt modelId="{9BE9DDD6-85D7-4BDB-BBC2-992A26F7B2B6}" type="pres">
      <dgm:prSet presAssocID="{99F0776A-F38B-4AC8-AB88-4A6B0F3400F7}" presName="sibTrans" presStyleCnt="0"/>
      <dgm:spPr/>
    </dgm:pt>
    <dgm:pt modelId="{86345C48-410B-45D6-A85E-2D2418856352}" type="pres">
      <dgm:prSet presAssocID="{B171DA71-8D3F-4E3E-A962-39BB2D71895C}" presName="node" presStyleLbl="node1" presStyleIdx="1" presStyleCnt="3" custLinFactNeighborX="5014" custLinFactNeighborY="-959">
        <dgm:presLayoutVars>
          <dgm:bulletEnabled val="1"/>
        </dgm:presLayoutVars>
      </dgm:prSet>
      <dgm:spPr/>
      <dgm:t>
        <a:bodyPr/>
        <a:lstStyle/>
        <a:p>
          <a:endParaRPr lang="zh-TW" altLang="en-US"/>
        </a:p>
      </dgm:t>
    </dgm:pt>
    <dgm:pt modelId="{C891C7A3-D135-4A7D-823B-C7BE88C3A73C}" type="pres">
      <dgm:prSet presAssocID="{B88A760A-B687-418D-B806-39ECA320A9C5}" presName="sibTrans" presStyleCnt="0"/>
      <dgm:spPr/>
    </dgm:pt>
    <dgm:pt modelId="{9EE4E9F5-0516-4D28-9991-93B403BFF2D5}" type="pres">
      <dgm:prSet presAssocID="{A3179A46-0E55-49E4-9B4B-232D062C2CEF}" presName="node" presStyleLbl="node1" presStyleIdx="2" presStyleCnt="3">
        <dgm:presLayoutVars>
          <dgm:bulletEnabled val="1"/>
        </dgm:presLayoutVars>
      </dgm:prSet>
      <dgm:spPr/>
      <dgm:t>
        <a:bodyPr/>
        <a:lstStyle/>
        <a:p>
          <a:endParaRPr lang="zh-TW" altLang="en-US"/>
        </a:p>
      </dgm:t>
    </dgm:pt>
  </dgm:ptLst>
  <dgm:cxnLst>
    <dgm:cxn modelId="{88922D24-DE59-4AC6-8E6C-BE42F9DD596C}" type="presOf" srcId="{430A1524-EC89-40CE-848D-8B35890AF3FF}" destId="{9EE4E9F5-0516-4D28-9991-93B403BFF2D5}" srcOrd="0" destOrd="1" presId="urn:microsoft.com/office/officeart/2005/8/layout/hList6"/>
    <dgm:cxn modelId="{A2B42386-A3E0-4F5F-8C6C-6580A6DA2065}" srcId="{AD283305-9775-4361-BA3B-10F09B3043BA}" destId="{A3179A46-0E55-49E4-9B4B-232D062C2CEF}" srcOrd="2" destOrd="0" parTransId="{2D4308F1-C0BC-426C-A4C4-471863E05087}" sibTransId="{93BFEF2A-054C-4BD8-ABE5-950757D2E059}"/>
    <dgm:cxn modelId="{D889685D-F2DA-4BAC-9681-01A96647A06C}" srcId="{AD283305-9775-4361-BA3B-10F09B3043BA}" destId="{B171DA71-8D3F-4E3E-A962-39BB2D71895C}" srcOrd="1" destOrd="0" parTransId="{E14483CD-964F-4D44-9765-A10AD2E5735B}" sibTransId="{B88A760A-B687-418D-B806-39ECA320A9C5}"/>
    <dgm:cxn modelId="{0C03A7E0-A3DF-421B-8795-E843D579B8D4}" srcId="{B171DA71-8D3F-4E3E-A962-39BB2D71895C}" destId="{0749512A-B6B6-495B-AE39-03562E8E822E}" srcOrd="0" destOrd="0" parTransId="{6DD9DBFB-D85E-49B8-8525-5F2844130D66}" sibTransId="{94494D99-44C9-4246-B3F4-5749B7F16EE4}"/>
    <dgm:cxn modelId="{37843459-8E8F-499E-AE35-78169EDAA6ED}" type="presOf" srcId="{B171DA71-8D3F-4E3E-A962-39BB2D71895C}" destId="{86345C48-410B-45D6-A85E-2D2418856352}" srcOrd="0" destOrd="0" presId="urn:microsoft.com/office/officeart/2005/8/layout/hList6"/>
    <dgm:cxn modelId="{CBD0A9E5-A6DC-4D2A-A594-D60F26DA0655}" type="presOf" srcId="{AD283305-9775-4361-BA3B-10F09B3043BA}" destId="{79C80A64-7437-4629-8F20-368307A862A7}" srcOrd="0" destOrd="0" presId="urn:microsoft.com/office/officeart/2005/8/layout/hList6"/>
    <dgm:cxn modelId="{B04C79C5-0D4D-4DC0-BF94-6ED9F4890336}" srcId="{A3179A46-0E55-49E4-9B4B-232D062C2CEF}" destId="{8FE95830-E7B8-4878-8C96-E780F3C92E9E}" srcOrd="1" destOrd="0" parTransId="{6A748126-D29F-4D68-8D0C-92AA130E5FBB}" sibTransId="{DB1F3177-C77A-4FD8-81DB-B5C7F8096262}"/>
    <dgm:cxn modelId="{60EB96D4-B563-422B-A3BE-6E3D2681DEF8}" srcId="{B171DA71-8D3F-4E3E-A962-39BB2D71895C}" destId="{B9108D55-9C8D-4711-A82F-3130B6FB35E0}" srcOrd="1" destOrd="0" parTransId="{B8AC321D-A8C6-4EB9-893E-80BA3F8BF070}" sibTransId="{E442704C-13F0-427D-9002-ECFF878E6B96}"/>
    <dgm:cxn modelId="{0DBEA2DE-967B-4A54-B1C4-0850A15D3264}" type="presOf" srcId="{A3179A46-0E55-49E4-9B4B-232D062C2CEF}" destId="{9EE4E9F5-0516-4D28-9991-93B403BFF2D5}" srcOrd="0" destOrd="0" presId="urn:microsoft.com/office/officeart/2005/8/layout/hList6"/>
    <dgm:cxn modelId="{87E17FCF-8946-41A4-A5B8-A9022485C40A}" type="presOf" srcId="{8FE95830-E7B8-4878-8C96-E780F3C92E9E}" destId="{9EE4E9F5-0516-4D28-9991-93B403BFF2D5}" srcOrd="0" destOrd="2" presId="urn:microsoft.com/office/officeart/2005/8/layout/hList6"/>
    <dgm:cxn modelId="{112B002C-5EDF-4261-826B-F9704117BC01}" type="presOf" srcId="{B9108D55-9C8D-4711-A82F-3130B6FB35E0}" destId="{86345C48-410B-45D6-A85E-2D2418856352}" srcOrd="0" destOrd="2" presId="urn:microsoft.com/office/officeart/2005/8/layout/hList6"/>
    <dgm:cxn modelId="{5A9A54DE-FE17-436B-BC5F-73258945E872}" srcId="{AD283305-9775-4361-BA3B-10F09B3043BA}" destId="{D63A97DC-B46E-419E-93F9-6F2B7F47DD68}" srcOrd="0" destOrd="0" parTransId="{F3898AA5-20CE-4FFE-A7BB-680985F4F842}" sibTransId="{99F0776A-F38B-4AC8-AB88-4A6B0F3400F7}"/>
    <dgm:cxn modelId="{8E0E6AB1-7F53-4339-86AE-0EB427FFE3C2}" type="presOf" srcId="{24E7BAAA-ACAC-47F6-83FD-FAF27331A49F}" destId="{8547779D-32D9-4518-B39A-F8A8A11BF955}" srcOrd="0" destOrd="1" presId="urn:microsoft.com/office/officeart/2005/8/layout/hList6"/>
    <dgm:cxn modelId="{AB34FB7C-4FA5-418C-8750-923C9738E3AD}" srcId="{A3179A46-0E55-49E4-9B4B-232D062C2CEF}" destId="{430A1524-EC89-40CE-848D-8B35890AF3FF}" srcOrd="0" destOrd="0" parTransId="{B544ACF8-C868-4EA3-A923-E8FC42F74132}" sibTransId="{38FF1C52-7FC6-48B3-BF8B-48A5C5B9F152}"/>
    <dgm:cxn modelId="{0FD0CE8D-E281-4FBA-BF44-3C8B7063453A}" srcId="{D63A97DC-B46E-419E-93F9-6F2B7F47DD68}" destId="{24E7BAAA-ACAC-47F6-83FD-FAF27331A49F}" srcOrd="0" destOrd="0" parTransId="{57A65D62-9B2B-44E5-A1D0-6441DAFF95F5}" sibTransId="{8E0FE7D9-F39F-4EFC-BE5A-846FF13F35FF}"/>
    <dgm:cxn modelId="{BB7831DB-A420-4F17-89FA-611DAF53E048}" type="presOf" srcId="{D63A97DC-B46E-419E-93F9-6F2B7F47DD68}" destId="{8547779D-32D9-4518-B39A-F8A8A11BF955}" srcOrd="0" destOrd="0" presId="urn:microsoft.com/office/officeart/2005/8/layout/hList6"/>
    <dgm:cxn modelId="{AE447B84-6524-4121-96B5-257E3D4C42C4}" type="presOf" srcId="{0749512A-B6B6-495B-AE39-03562E8E822E}" destId="{86345C48-410B-45D6-A85E-2D2418856352}" srcOrd="0" destOrd="1" presId="urn:microsoft.com/office/officeart/2005/8/layout/hList6"/>
    <dgm:cxn modelId="{9C3076DA-4A3B-4C18-B54E-ED90F2A50E85}" type="presParOf" srcId="{79C80A64-7437-4629-8F20-368307A862A7}" destId="{8547779D-32D9-4518-B39A-F8A8A11BF955}" srcOrd="0" destOrd="0" presId="urn:microsoft.com/office/officeart/2005/8/layout/hList6"/>
    <dgm:cxn modelId="{B4120367-B3E2-4E0D-A3DC-02CEEC04511F}" type="presParOf" srcId="{79C80A64-7437-4629-8F20-368307A862A7}" destId="{9BE9DDD6-85D7-4BDB-BBC2-992A26F7B2B6}" srcOrd="1" destOrd="0" presId="urn:microsoft.com/office/officeart/2005/8/layout/hList6"/>
    <dgm:cxn modelId="{68F93AC6-62F9-4DB5-9FC7-7B65E4A33B49}" type="presParOf" srcId="{79C80A64-7437-4629-8F20-368307A862A7}" destId="{86345C48-410B-45D6-A85E-2D2418856352}" srcOrd="2" destOrd="0" presId="urn:microsoft.com/office/officeart/2005/8/layout/hList6"/>
    <dgm:cxn modelId="{F68C05BB-4E78-4536-A4C2-3C7F03065613}" type="presParOf" srcId="{79C80A64-7437-4629-8F20-368307A862A7}" destId="{C891C7A3-D135-4A7D-823B-C7BE88C3A73C}" srcOrd="3" destOrd="0" presId="urn:microsoft.com/office/officeart/2005/8/layout/hList6"/>
    <dgm:cxn modelId="{0ED32A98-316C-495D-8420-F26D640441D6}" type="presParOf" srcId="{79C80A64-7437-4629-8F20-368307A862A7}" destId="{9EE4E9F5-0516-4D28-9991-93B403BFF2D5}"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E452DA7-EE92-4502-A908-66E4698A15DC}">
      <dsp:nvSpPr>
        <dsp:cNvPr id="0" name=""/>
        <dsp:cNvSpPr/>
      </dsp:nvSpPr>
      <dsp:spPr>
        <a:xfrm>
          <a:off x="405653" y="805"/>
          <a:ext cx="3488379" cy="209302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b="1" kern="1200" dirty="0" smtClean="0">
              <a:solidFill>
                <a:schemeClr val="bg1">
                  <a:lumMod val="95000"/>
                </a:schemeClr>
              </a:solidFill>
              <a:effectLst/>
              <a:latin typeface="標楷體" pitchFamily="65" charset="-120"/>
              <a:ea typeface="標楷體" pitchFamily="65" charset="-120"/>
            </a:rPr>
            <a:t>同一受託買賣帳戶、</a:t>
          </a:r>
          <a:endParaRPr lang="en-US" altLang="zh-TW" sz="3000" b="1" kern="1200" dirty="0" smtClean="0">
            <a:solidFill>
              <a:schemeClr val="bg1">
                <a:lumMod val="95000"/>
              </a:schemeClr>
            </a:solidFill>
            <a:effectLst/>
            <a:latin typeface="標楷體" pitchFamily="65" charset="-120"/>
            <a:ea typeface="標楷體" pitchFamily="65" charset="-120"/>
          </a:endParaRPr>
        </a:p>
        <a:p>
          <a:pPr lvl="0" algn="ctr" defTabSz="1333500">
            <a:lnSpc>
              <a:spcPct val="90000"/>
            </a:lnSpc>
            <a:spcBef>
              <a:spcPct val="0"/>
            </a:spcBef>
            <a:spcAft>
              <a:spcPct val="35000"/>
            </a:spcAft>
          </a:pPr>
          <a:r>
            <a:rPr lang="zh-TW" altLang="en-US" sz="3000" b="1" kern="1200" dirty="0" smtClean="0">
              <a:solidFill>
                <a:schemeClr val="bg1">
                  <a:lumMod val="95000"/>
                </a:schemeClr>
              </a:solidFill>
              <a:effectLst/>
              <a:latin typeface="標楷體" pitchFamily="65" charset="-120"/>
              <a:ea typeface="標楷體" pitchFamily="65" charset="-120"/>
            </a:rPr>
            <a:t>同一營業日</a:t>
          </a:r>
          <a:endParaRPr lang="zh-TW" altLang="en-US" sz="3000" b="1" kern="1200" dirty="0">
            <a:solidFill>
              <a:schemeClr val="bg1">
                <a:lumMod val="95000"/>
              </a:schemeClr>
            </a:solidFill>
            <a:effectLst/>
          </a:endParaRPr>
        </a:p>
      </dsp:txBody>
      <dsp:txXfrm>
        <a:off x="405653" y="805"/>
        <a:ext cx="3488379" cy="2093027"/>
      </dsp:txXfrm>
    </dsp:sp>
    <dsp:sp modelId="{2824E8A9-171A-478D-BB0C-DEFA84B16418}">
      <dsp:nvSpPr>
        <dsp:cNvPr id="0" name=""/>
        <dsp:cNvSpPr/>
      </dsp:nvSpPr>
      <dsp:spPr>
        <a:xfrm>
          <a:off x="4248487" y="2376266"/>
          <a:ext cx="3488379" cy="2093027"/>
        </a:xfrm>
        <a:prstGeom prst="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endParaRPr lang="en-US" altLang="zh-TW" sz="3000" b="1" kern="1200" dirty="0" smtClean="0">
            <a:solidFill>
              <a:schemeClr val="tx1">
                <a:lumMod val="95000"/>
                <a:lumOff val="5000"/>
              </a:schemeClr>
            </a:solidFill>
            <a:effectLst/>
            <a:latin typeface="標楷體" pitchFamily="65" charset="-120"/>
            <a:ea typeface="標楷體" pitchFamily="65" charset="-120"/>
          </a:endParaRPr>
        </a:p>
        <a:p>
          <a:pPr lvl="0" algn="ctr" defTabSz="1333500">
            <a:lnSpc>
              <a:spcPct val="90000"/>
            </a:lnSpc>
            <a:spcBef>
              <a:spcPct val="0"/>
            </a:spcBef>
            <a:spcAft>
              <a:spcPct val="35000"/>
            </a:spcAft>
          </a:pPr>
          <a:r>
            <a:rPr lang="zh-TW"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臺灣</a:t>
          </a:r>
          <a:r>
            <a:rPr lang="en-US"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50</a:t>
          </a:r>
          <a:r>
            <a:rPr lang="zh-TW"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、中型</a:t>
          </a:r>
          <a:r>
            <a:rPr lang="en-US"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100</a:t>
          </a:r>
          <a:r>
            <a:rPr lang="zh-TW"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及富櫃</a:t>
          </a:r>
          <a:r>
            <a:rPr lang="en-US"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50</a:t>
          </a:r>
          <a:r>
            <a:rPr lang="zh-TW"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rPr>
            <a:t>指數成分股</a:t>
          </a:r>
          <a:endParaRPr lang="en-US" altLang="zh-TW" sz="3000" b="1" kern="1200" dirty="0" smtClean="0">
            <a:solidFill>
              <a:schemeClr val="bg1">
                <a:lumMod val="95000"/>
              </a:schemeClr>
            </a:solidFill>
            <a:effectLst/>
            <a:latin typeface="Times New Roman" pitchFamily="18" charset="0"/>
            <a:ea typeface="標楷體" pitchFamily="65" charset="-120"/>
            <a:cs typeface="Times New Roman" pitchFamily="18" charset="0"/>
          </a:endParaRPr>
        </a:p>
        <a:p>
          <a:pPr lvl="0" algn="ctr" defTabSz="1333500">
            <a:lnSpc>
              <a:spcPct val="90000"/>
            </a:lnSpc>
            <a:spcBef>
              <a:spcPct val="0"/>
            </a:spcBef>
            <a:spcAft>
              <a:spcPct val="35000"/>
            </a:spcAft>
          </a:pPr>
          <a:r>
            <a:rPr lang="zh-TW" altLang="zh-TW" sz="1600" kern="1200" dirty="0" smtClean="0">
              <a:solidFill>
                <a:schemeClr val="tx1">
                  <a:lumMod val="95000"/>
                  <a:lumOff val="5000"/>
                </a:schemeClr>
              </a:solidFill>
              <a:latin typeface="標楷體" pitchFamily="65" charset="-120"/>
              <a:ea typeface="標楷體" pitchFamily="65" charset="-120"/>
            </a:rPr>
            <a:t>變更交易</a:t>
          </a:r>
          <a:r>
            <a:rPr lang="zh-TW" altLang="zh-TW" sz="1600" kern="1200" smtClean="0">
              <a:solidFill>
                <a:schemeClr val="tx1">
                  <a:lumMod val="95000"/>
                  <a:lumOff val="5000"/>
                </a:schemeClr>
              </a:solidFill>
              <a:latin typeface="標楷體" pitchFamily="65" charset="-120"/>
              <a:ea typeface="標楷體" pitchFamily="65" charset="-120"/>
            </a:rPr>
            <a:t>、處置股票</a:t>
          </a:r>
          <a:r>
            <a:rPr lang="zh-TW" altLang="zh-TW" sz="1600" kern="1200" dirty="0" smtClean="0">
              <a:solidFill>
                <a:schemeClr val="tx1">
                  <a:lumMod val="95000"/>
                  <a:lumOff val="5000"/>
                </a:schemeClr>
              </a:solidFill>
              <a:latin typeface="標楷體" pitchFamily="65" charset="-120"/>
              <a:ea typeface="標楷體" pitchFamily="65" charset="-120"/>
            </a:rPr>
            <a:t>，不得為當沖標的</a:t>
          </a:r>
          <a:endParaRPr lang="en-US" altLang="zh-TW" sz="1600" b="1" kern="1200" dirty="0" smtClean="0">
            <a:solidFill>
              <a:schemeClr val="tx1">
                <a:lumMod val="95000"/>
                <a:lumOff val="5000"/>
              </a:schemeClr>
            </a:solidFill>
            <a:effectLst/>
            <a:latin typeface="標楷體" pitchFamily="65" charset="-120"/>
            <a:ea typeface="標楷體" pitchFamily="65" charset="-120"/>
          </a:endParaRPr>
        </a:p>
        <a:p>
          <a:pPr lvl="0" algn="ctr" defTabSz="1333500">
            <a:lnSpc>
              <a:spcPct val="90000"/>
            </a:lnSpc>
            <a:spcBef>
              <a:spcPct val="0"/>
            </a:spcBef>
            <a:spcAft>
              <a:spcPct val="35000"/>
            </a:spcAft>
          </a:pPr>
          <a:endParaRPr lang="en-US" altLang="zh-TW" sz="3000" b="1" kern="1200" dirty="0" smtClean="0">
            <a:solidFill>
              <a:schemeClr val="tx1">
                <a:lumMod val="95000"/>
                <a:lumOff val="5000"/>
              </a:schemeClr>
            </a:solidFill>
            <a:effectLst/>
            <a:latin typeface="標楷體" pitchFamily="65" charset="-120"/>
            <a:ea typeface="標楷體" pitchFamily="65" charset="-120"/>
          </a:endParaRPr>
        </a:p>
      </dsp:txBody>
      <dsp:txXfrm>
        <a:off x="4248487" y="2376266"/>
        <a:ext cx="3488379" cy="2093027"/>
      </dsp:txXfrm>
    </dsp:sp>
    <dsp:sp modelId="{241AC84D-3771-438D-B6D5-6CB560410D9E}">
      <dsp:nvSpPr>
        <dsp:cNvPr id="0" name=""/>
        <dsp:cNvSpPr/>
      </dsp:nvSpPr>
      <dsp:spPr>
        <a:xfrm>
          <a:off x="432060" y="2304259"/>
          <a:ext cx="3488379" cy="2093027"/>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b="1" kern="1200" dirty="0" smtClean="0">
              <a:solidFill>
                <a:schemeClr val="bg1">
                  <a:lumMod val="95000"/>
                </a:schemeClr>
              </a:solidFill>
              <a:effectLst/>
              <a:latin typeface="標楷體" pitchFamily="65" charset="-120"/>
              <a:ea typeface="標楷體" pitchFamily="65" charset="-120"/>
            </a:rPr>
            <a:t>現款買進現券賣出</a:t>
          </a:r>
        </a:p>
      </dsp:txBody>
      <dsp:txXfrm>
        <a:off x="432060" y="2304259"/>
        <a:ext cx="3488379" cy="2093027"/>
      </dsp:txXfrm>
    </dsp:sp>
    <dsp:sp modelId="{1EB31AF7-034E-48FF-B956-C567B3A53719}">
      <dsp:nvSpPr>
        <dsp:cNvPr id="0" name=""/>
        <dsp:cNvSpPr/>
      </dsp:nvSpPr>
      <dsp:spPr>
        <a:xfrm>
          <a:off x="4176452" y="2"/>
          <a:ext cx="3488379" cy="2093027"/>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zh-TW" altLang="en-US" sz="3000" b="1" kern="1200" dirty="0" smtClean="0">
              <a:solidFill>
                <a:schemeClr val="bg1">
                  <a:lumMod val="95000"/>
                </a:schemeClr>
              </a:solidFill>
              <a:effectLst/>
              <a:latin typeface="標楷體" pitchFamily="65" charset="-120"/>
              <a:ea typeface="標楷體" pitchFamily="65" charset="-120"/>
            </a:rPr>
            <a:t>同種類同數量之普通交割買賣</a:t>
          </a:r>
        </a:p>
      </dsp:txBody>
      <dsp:txXfrm>
        <a:off x="4176452" y="2"/>
        <a:ext cx="3488379" cy="209302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952AB07-78E0-45A5-9573-CB1B65460FEF}">
      <dsp:nvSpPr>
        <dsp:cNvPr id="0" name=""/>
        <dsp:cNvSpPr/>
      </dsp:nvSpPr>
      <dsp:spPr>
        <a:xfrm>
          <a:off x="0" y="312219"/>
          <a:ext cx="2290213" cy="34991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zh-TW" sz="2600" b="1" kern="1200" dirty="0" smtClean="0">
              <a:latin typeface="Times New Roman" pitchFamily="18" charset="0"/>
              <a:ea typeface="標楷體" pitchFamily="65" charset="-120"/>
              <a:cs typeface="Times New Roman" pitchFamily="18" charset="0"/>
            </a:rPr>
            <a:t>開戶滿</a:t>
          </a:r>
          <a:r>
            <a:rPr lang="en-US" altLang="zh-TW" sz="2600" b="1" kern="1200" dirty="0" smtClean="0">
              <a:latin typeface="Times New Roman" pitchFamily="18" charset="0"/>
              <a:ea typeface="標楷體" pitchFamily="65" charset="-120"/>
              <a:cs typeface="Times New Roman" pitchFamily="18" charset="0"/>
            </a:rPr>
            <a:t>3</a:t>
          </a:r>
          <a:r>
            <a:rPr lang="zh-TW" altLang="zh-TW" sz="2600" b="1" kern="1200" dirty="0" smtClean="0">
              <a:latin typeface="Times New Roman" pitchFamily="18" charset="0"/>
              <a:ea typeface="標楷體" pitchFamily="65" charset="-120"/>
              <a:cs typeface="Times New Roman" pitchFamily="18" charset="0"/>
            </a:rPr>
            <a:t>個月</a:t>
          </a:r>
          <a:r>
            <a:rPr lang="en-US" altLang="zh-TW" sz="2600" b="1" kern="1200" dirty="0" smtClean="0">
              <a:latin typeface="Times New Roman" pitchFamily="18" charset="0"/>
              <a:ea typeface="標楷體" pitchFamily="65" charset="-120"/>
              <a:cs typeface="Times New Roman" pitchFamily="18" charset="0"/>
            </a:rPr>
            <a:t>&amp;</a:t>
          </a:r>
        </a:p>
        <a:p>
          <a:pPr lvl="0" algn="ctr" defTabSz="1155700">
            <a:lnSpc>
              <a:spcPct val="90000"/>
            </a:lnSpc>
            <a:spcBef>
              <a:spcPct val="0"/>
            </a:spcBef>
            <a:spcAft>
              <a:spcPct val="35000"/>
            </a:spcAft>
          </a:pPr>
          <a:r>
            <a:rPr lang="zh-TW" altLang="zh-TW" sz="2600" b="1" kern="1200" dirty="0" smtClean="0">
              <a:latin typeface="Times New Roman" pitchFamily="18" charset="0"/>
              <a:ea typeface="標楷體" pitchFamily="65" charset="-120"/>
              <a:cs typeface="Times New Roman" pitchFamily="18" charset="0"/>
            </a:rPr>
            <a:t>最近</a:t>
          </a:r>
          <a:r>
            <a:rPr lang="en-US" altLang="zh-TW" sz="2600" b="1" kern="1200" dirty="0" smtClean="0">
              <a:latin typeface="Times New Roman" pitchFamily="18" charset="0"/>
              <a:ea typeface="標楷體" pitchFamily="65" charset="-120"/>
              <a:cs typeface="Times New Roman" pitchFamily="18" charset="0"/>
            </a:rPr>
            <a:t>1</a:t>
          </a:r>
          <a:r>
            <a:rPr lang="zh-TW" altLang="zh-TW" sz="2600" b="1" kern="1200" dirty="0" smtClean="0">
              <a:latin typeface="Times New Roman" pitchFamily="18" charset="0"/>
              <a:ea typeface="標楷體" pitchFamily="65" charset="-120"/>
              <a:cs typeface="Times New Roman" pitchFamily="18" charset="0"/>
            </a:rPr>
            <a:t>年買賣成交達</a:t>
          </a:r>
          <a:r>
            <a:rPr lang="en-US" altLang="zh-TW" sz="2600" b="1" kern="1200" dirty="0" smtClean="0">
              <a:latin typeface="Times New Roman" pitchFamily="18" charset="0"/>
              <a:ea typeface="標楷體" pitchFamily="65" charset="-120"/>
              <a:cs typeface="Times New Roman" pitchFamily="18" charset="0"/>
            </a:rPr>
            <a:t>10</a:t>
          </a:r>
          <a:r>
            <a:rPr lang="zh-TW" altLang="zh-TW" sz="2600" b="1" kern="1200" dirty="0" smtClean="0">
              <a:latin typeface="Times New Roman" pitchFamily="18" charset="0"/>
              <a:ea typeface="標楷體" pitchFamily="65" charset="-120"/>
              <a:cs typeface="Times New Roman" pitchFamily="18" charset="0"/>
            </a:rPr>
            <a:t>筆</a:t>
          </a:r>
          <a:r>
            <a:rPr lang="en-US" altLang="zh-TW" sz="2000" b="0" kern="1200" dirty="0" smtClean="0">
              <a:latin typeface="標楷體" pitchFamily="65" charset="-120"/>
              <a:ea typeface="標楷體" pitchFamily="65" charset="-120"/>
            </a:rPr>
            <a:t/>
          </a:r>
          <a:br>
            <a:rPr lang="en-US" altLang="zh-TW" sz="2000" b="0" kern="1200" dirty="0" smtClean="0">
              <a:latin typeface="標楷體" pitchFamily="65" charset="-120"/>
              <a:ea typeface="標楷體" pitchFamily="65" charset="-120"/>
            </a:rPr>
          </a:br>
          <a:r>
            <a:rPr lang="en-US" altLang="zh-TW" sz="2000" b="0" kern="1200" dirty="0" smtClean="0">
              <a:latin typeface="標楷體" pitchFamily="65" charset="-120"/>
              <a:ea typeface="標楷體" pitchFamily="65" charset="-120"/>
            </a:rPr>
            <a:t/>
          </a:r>
          <a:br>
            <a:rPr lang="en-US" altLang="zh-TW" sz="2000" b="0" kern="1200" dirty="0" smtClean="0">
              <a:latin typeface="標楷體" pitchFamily="65" charset="-120"/>
              <a:ea typeface="標楷體" pitchFamily="65" charset="-120"/>
            </a:rPr>
          </a:br>
          <a:r>
            <a:rPr lang="zh-TW" altLang="zh-TW" sz="2000" b="0" kern="1200" dirty="0" smtClean="0">
              <a:solidFill>
                <a:schemeClr val="tx1">
                  <a:lumMod val="95000"/>
                  <a:lumOff val="5000"/>
                </a:schemeClr>
              </a:solidFill>
              <a:latin typeface="標楷體" pitchFamily="65" charset="-120"/>
              <a:ea typeface="標楷體" pitchFamily="65" charset="-120"/>
            </a:rPr>
            <a:t>已開</a:t>
          </a:r>
          <a:r>
            <a:rPr lang="zh-TW" altLang="en-US" sz="2000" b="0" kern="1200" dirty="0" smtClean="0">
              <a:solidFill>
                <a:schemeClr val="tx1">
                  <a:lumMod val="95000"/>
                  <a:lumOff val="5000"/>
                </a:schemeClr>
              </a:solidFill>
              <a:latin typeface="標楷體" pitchFamily="65" charset="-120"/>
              <a:ea typeface="標楷體" pitchFamily="65" charset="-120"/>
            </a:rPr>
            <a:t>立</a:t>
          </a:r>
          <a:r>
            <a:rPr lang="zh-TW" altLang="zh-TW" sz="2000" b="0" kern="1200" dirty="0" smtClean="0">
              <a:solidFill>
                <a:schemeClr val="tx1">
                  <a:lumMod val="95000"/>
                  <a:lumOff val="5000"/>
                </a:schemeClr>
              </a:solidFill>
              <a:latin typeface="標楷體" pitchFamily="65" charset="-120"/>
              <a:ea typeface="標楷體" pitchFamily="65" charset="-120"/>
            </a:rPr>
            <a:t>信用交易帳戶</a:t>
          </a:r>
          <a:r>
            <a:rPr lang="zh-TW" altLang="en-US" sz="2000" b="0" kern="1200" dirty="0" smtClean="0">
              <a:solidFill>
                <a:schemeClr val="tx1">
                  <a:lumMod val="95000"/>
                  <a:lumOff val="5000"/>
                </a:schemeClr>
              </a:solidFill>
              <a:latin typeface="標楷體" pitchFamily="65" charset="-120"/>
              <a:ea typeface="標楷體" pitchFamily="65" charset="-120"/>
            </a:rPr>
            <a:t>、</a:t>
          </a:r>
          <a:r>
            <a:rPr lang="zh-TW" altLang="zh-TW" sz="2000" b="0" kern="1200" dirty="0" smtClean="0">
              <a:solidFill>
                <a:schemeClr val="tx1">
                  <a:lumMod val="95000"/>
                  <a:lumOff val="5000"/>
                </a:schemeClr>
              </a:solidFill>
              <a:latin typeface="標楷體" pitchFamily="65" charset="-120"/>
              <a:ea typeface="標楷體" pitchFamily="65" charset="-120"/>
            </a:rPr>
            <a:t>專業機構投資人不在此限</a:t>
          </a:r>
          <a:r>
            <a:rPr lang="en-US" altLang="zh-TW" sz="2000" b="1" kern="1200" dirty="0" smtClean="0">
              <a:latin typeface="標楷體" pitchFamily="65" charset="-120"/>
              <a:ea typeface="標楷體" pitchFamily="65" charset="-120"/>
            </a:rPr>
            <a:t/>
          </a:r>
          <a:br>
            <a:rPr lang="en-US" altLang="zh-TW" sz="2000" b="1" kern="1200" dirty="0" smtClean="0">
              <a:latin typeface="標楷體" pitchFamily="65" charset="-120"/>
              <a:ea typeface="標楷體" pitchFamily="65" charset="-120"/>
            </a:rPr>
          </a:br>
          <a:endParaRPr lang="zh-TW" altLang="zh-TW" sz="2000" b="1" kern="1200" dirty="0" smtClean="0">
            <a:latin typeface="標楷體" pitchFamily="65" charset="-120"/>
            <a:ea typeface="標楷體" pitchFamily="65" charset="-120"/>
          </a:endParaRPr>
        </a:p>
      </dsp:txBody>
      <dsp:txXfrm>
        <a:off x="0" y="312219"/>
        <a:ext cx="2290213" cy="3499116"/>
      </dsp:txXfrm>
    </dsp:sp>
    <dsp:sp modelId="{3F16EC44-50EC-45C1-B96E-4831EFDCF4A4}">
      <dsp:nvSpPr>
        <dsp:cNvPr id="0" name=""/>
        <dsp:cNvSpPr/>
      </dsp:nvSpPr>
      <dsp:spPr>
        <a:xfrm rot="60426">
          <a:off x="2540359" y="1796179"/>
          <a:ext cx="530478" cy="58957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zh-TW" altLang="en-US" sz="2500" kern="1200"/>
        </a:p>
      </dsp:txBody>
      <dsp:txXfrm rot="60426">
        <a:off x="2540359" y="1796179"/>
        <a:ext cx="530478" cy="589575"/>
      </dsp:txXfrm>
    </dsp:sp>
    <dsp:sp modelId="{F317C144-DFD5-4123-9AA2-856E4CDD9E81}">
      <dsp:nvSpPr>
        <dsp:cNvPr id="0" name=""/>
        <dsp:cNvSpPr/>
      </dsp:nvSpPr>
      <dsp:spPr>
        <a:xfrm>
          <a:off x="3290961" y="303419"/>
          <a:ext cx="2320762" cy="36329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latin typeface="Times New Roman" pitchFamily="18" charset="0"/>
              <a:ea typeface="標楷體" pitchFamily="65" charset="-120"/>
              <a:cs typeface="Times New Roman" pitchFamily="18" charset="0"/>
            </a:rPr>
            <a:t>投資人簽訂「</a:t>
          </a:r>
          <a:r>
            <a:rPr lang="zh-TW" altLang="en-US" sz="2600" b="1" u="none" kern="1200" dirty="0" smtClean="0">
              <a:latin typeface="Times New Roman" pitchFamily="18" charset="0"/>
              <a:ea typeface="標楷體" pitchFamily="65" charset="-120"/>
              <a:cs typeface="Times New Roman" pitchFamily="18" charset="0"/>
            </a:rPr>
            <a:t>概括授權同意書」及「風險預告書」</a:t>
          </a:r>
          <a:endParaRPr lang="en-US" altLang="zh-TW" sz="2600" b="1" u="none" kern="1200" dirty="0" smtClean="0">
            <a:latin typeface="Times New Roman" pitchFamily="18" charset="0"/>
            <a:ea typeface="標楷體" pitchFamily="65" charset="-120"/>
            <a:cs typeface="Times New Roman" pitchFamily="18" charset="0"/>
          </a:endParaRPr>
        </a:p>
        <a:p>
          <a:pPr lvl="0" algn="ctr" defTabSz="1155700">
            <a:lnSpc>
              <a:spcPct val="90000"/>
            </a:lnSpc>
            <a:spcBef>
              <a:spcPct val="0"/>
            </a:spcBef>
            <a:spcAft>
              <a:spcPct val="35000"/>
            </a:spcAft>
          </a:pPr>
          <a:r>
            <a:rPr lang="zh-TW" altLang="en-US" sz="2000" b="0" kern="1200" dirty="0" smtClean="0">
              <a:solidFill>
                <a:schemeClr val="tx1">
                  <a:lumMod val="95000"/>
                  <a:lumOff val="5000"/>
                </a:schemeClr>
              </a:solidFill>
              <a:latin typeface="標楷體" pitchFamily="65" charset="-120"/>
              <a:ea typeface="標楷體" pitchFamily="65" charset="-120"/>
            </a:rPr>
            <a:t>專業機構投資人得免簽風險預告書</a:t>
          </a:r>
        </a:p>
      </dsp:txBody>
      <dsp:txXfrm>
        <a:off x="3290961" y="303419"/>
        <a:ext cx="2320762" cy="3632957"/>
      </dsp:txXfrm>
    </dsp:sp>
    <dsp:sp modelId="{F578D2CB-8E26-4012-8459-2FA689E62D09}">
      <dsp:nvSpPr>
        <dsp:cNvPr id="0" name=""/>
        <dsp:cNvSpPr/>
      </dsp:nvSpPr>
      <dsp:spPr>
        <a:xfrm rot="21539341">
          <a:off x="5826148" y="1796837"/>
          <a:ext cx="454726" cy="58957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zh-TW" altLang="en-US" sz="2500" kern="1200"/>
        </a:p>
      </dsp:txBody>
      <dsp:txXfrm rot="21539341">
        <a:off x="5826148" y="1796837"/>
        <a:ext cx="454726" cy="589575"/>
      </dsp:txXfrm>
    </dsp:sp>
    <dsp:sp modelId="{3D4B8565-CFCC-4E9A-AC54-1156D7BF24AE}">
      <dsp:nvSpPr>
        <dsp:cNvPr id="0" name=""/>
        <dsp:cNvSpPr/>
      </dsp:nvSpPr>
      <dsp:spPr>
        <a:xfrm>
          <a:off x="6469565" y="317258"/>
          <a:ext cx="1979545" cy="349911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zh-TW" altLang="en-US" sz="2600" b="1" kern="1200" dirty="0" smtClean="0">
              <a:latin typeface="Times New Roman" pitchFamily="18" charset="0"/>
              <a:ea typeface="標楷體" pitchFamily="65" charset="-120"/>
              <a:cs typeface="Times New Roman" pitchFamily="18" charset="0"/>
            </a:rPr>
            <a:t>證券商將適格投資人名單，輸入證交所電腦系統</a:t>
          </a:r>
          <a:endParaRPr lang="zh-TW" altLang="en-US" sz="2600" b="1" kern="1200" dirty="0">
            <a:latin typeface="Times New Roman" pitchFamily="18" charset="0"/>
            <a:ea typeface="標楷體" pitchFamily="65" charset="-120"/>
            <a:cs typeface="Times New Roman" pitchFamily="18" charset="0"/>
          </a:endParaRPr>
        </a:p>
      </dsp:txBody>
      <dsp:txXfrm>
        <a:off x="6469565" y="317258"/>
        <a:ext cx="1979545" cy="349911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87EE6A-262A-46A8-99B0-AA9B13373DCB}">
      <dsp:nvSpPr>
        <dsp:cNvPr id="0" name=""/>
        <dsp:cNvSpPr/>
      </dsp:nvSpPr>
      <dsp:spPr>
        <a:xfrm>
          <a:off x="72011" y="143211"/>
          <a:ext cx="8353168" cy="4896764"/>
        </a:xfrm>
        <a:prstGeom prst="rightArrow">
          <a:avLst/>
        </a:prstGeom>
        <a:solidFill>
          <a:schemeClr val="bg1">
            <a:lumMod val="50000"/>
          </a:schemeClr>
        </a:solidFill>
        <a:ln>
          <a:noFill/>
        </a:ln>
        <a:effectLst/>
      </dsp:spPr>
      <dsp:style>
        <a:lnRef idx="0">
          <a:scrgbClr r="0" g="0" b="0"/>
        </a:lnRef>
        <a:fillRef idx="1">
          <a:scrgbClr r="0" g="0" b="0"/>
        </a:fillRef>
        <a:effectRef idx="0">
          <a:scrgbClr r="0" g="0" b="0"/>
        </a:effectRef>
        <a:fontRef idx="minor"/>
      </dsp:style>
    </dsp:sp>
    <dsp:sp modelId="{BC66ADE9-A413-4258-B0D4-4A32FDC699A0}">
      <dsp:nvSpPr>
        <dsp:cNvPr id="0" name=""/>
        <dsp:cNvSpPr/>
      </dsp:nvSpPr>
      <dsp:spPr>
        <a:xfrm>
          <a:off x="2897" y="1512184"/>
          <a:ext cx="3904486" cy="207327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TW" altLang="en-US" sz="1200" b="0" kern="1200" dirty="0" smtClean="0">
              <a:latin typeface="標楷體" pitchFamily="65" charset="-120"/>
              <a:ea typeface="標楷體" pitchFamily="65" charset="-120"/>
            </a:rPr>
            <a:t>● </a:t>
          </a:r>
          <a:r>
            <a:rPr lang="zh-TW" altLang="en-US" sz="2400" b="0" kern="1200" dirty="0" smtClean="0">
              <a:latin typeface="標楷體" pitchFamily="65" charset="-120"/>
              <a:ea typeface="標楷體" pitchFamily="65" charset="-120"/>
            </a:rPr>
            <a:t>投資人</a:t>
          </a:r>
          <a:r>
            <a:rPr lang="zh-TW" altLang="en-US" sz="2400" b="0" u="sng" kern="1200" dirty="0" smtClean="0">
              <a:latin typeface="標楷體" pitchFamily="65" charset="-120"/>
              <a:ea typeface="標楷體" pitchFamily="65" charset="-120"/>
            </a:rPr>
            <a:t>不欲沖銷</a:t>
          </a:r>
          <a:r>
            <a:rPr lang="zh-TW" altLang="en-US" sz="2400" b="0" kern="1200" dirty="0" smtClean="0">
              <a:latin typeface="標楷體" pitchFamily="65" charset="-120"/>
              <a:ea typeface="標楷體" pitchFamily="65" charset="-120"/>
            </a:rPr>
            <a:t>，應於</a:t>
          </a:r>
          <a:r>
            <a:rPr lang="en-US" altLang="zh-TW" sz="2400" b="1" u="sng" kern="1200" dirty="0" smtClean="0">
              <a:latin typeface="Times New Roman" pitchFamily="18" charset="0"/>
              <a:ea typeface="標楷體" pitchFamily="65" charset="-120"/>
              <a:cs typeface="Times New Roman" pitchFamily="18" charset="0"/>
            </a:rPr>
            <a:t>T</a:t>
          </a:r>
          <a:r>
            <a:rPr lang="zh-TW" altLang="en-US" sz="2400" b="1" u="sng" kern="1200" dirty="0" smtClean="0">
              <a:latin typeface="Times New Roman" pitchFamily="18" charset="0"/>
              <a:ea typeface="標楷體" pitchFamily="65" charset="-120"/>
              <a:cs typeface="Times New Roman" pitchFamily="18" charset="0"/>
            </a:rPr>
            <a:t>日</a:t>
          </a:r>
          <a:r>
            <a:rPr lang="zh-TW" altLang="en-US" sz="2400" b="1" u="sng" kern="1200" dirty="0" smtClean="0">
              <a:latin typeface="標楷體" pitchFamily="65" charset="-120"/>
              <a:ea typeface="標楷體" pitchFamily="65" charset="-120"/>
            </a:rPr>
            <a:t>收盤前</a:t>
          </a:r>
          <a:r>
            <a:rPr lang="zh-TW" altLang="en-US" sz="2400" b="0" kern="1200" dirty="0" smtClean="0">
              <a:latin typeface="標楷體" pitchFamily="65" charset="-120"/>
              <a:ea typeface="標楷體" pitchFamily="65" charset="-120"/>
            </a:rPr>
            <a:t>向券商聲明</a:t>
          </a:r>
          <a:endParaRPr lang="en-US" altLang="zh-TW" sz="2400" b="0" kern="1200" dirty="0" smtClean="0">
            <a:latin typeface="標楷體" pitchFamily="65" charset="-120"/>
            <a:ea typeface="標楷體" pitchFamily="65" charset="-120"/>
          </a:endParaRPr>
        </a:p>
        <a:p>
          <a:pPr lvl="0" algn="l" defTabSz="533400">
            <a:lnSpc>
              <a:spcPct val="90000"/>
            </a:lnSpc>
            <a:spcBef>
              <a:spcPct val="0"/>
            </a:spcBef>
            <a:spcAft>
              <a:spcPct val="35000"/>
            </a:spcAft>
          </a:pPr>
          <a:r>
            <a:rPr lang="zh-TW" altLang="en-US" sz="1200" b="0" kern="1200" dirty="0" smtClean="0">
              <a:latin typeface="標楷體" pitchFamily="65" charset="-120"/>
              <a:ea typeface="標楷體" pitchFamily="65" charset="-120"/>
            </a:rPr>
            <a:t>● </a:t>
          </a:r>
          <a:r>
            <a:rPr lang="zh-TW" altLang="en-US" sz="2400" b="0" kern="1200" dirty="0" smtClean="0">
              <a:latin typeface="標楷體" pitchFamily="65" charset="-120"/>
              <a:ea typeface="標楷體" pitchFamily="65" charset="-120"/>
            </a:rPr>
            <a:t>券商應確認並留存紀錄</a:t>
          </a:r>
          <a:endParaRPr lang="en-US" altLang="zh-TW" sz="2400" b="0" kern="1200" dirty="0" smtClean="0">
            <a:latin typeface="標楷體" pitchFamily="65" charset="-120"/>
            <a:ea typeface="標楷體" pitchFamily="65" charset="-120"/>
          </a:endParaRPr>
        </a:p>
      </dsp:txBody>
      <dsp:txXfrm>
        <a:off x="2897" y="1512184"/>
        <a:ext cx="3904486" cy="2073274"/>
      </dsp:txXfrm>
    </dsp:sp>
    <dsp:sp modelId="{E0F915A5-1D25-44E0-98C6-CEAE49B60EC4}">
      <dsp:nvSpPr>
        <dsp:cNvPr id="0" name=""/>
        <dsp:cNvSpPr/>
      </dsp:nvSpPr>
      <dsp:spPr>
        <a:xfrm>
          <a:off x="4325442" y="1554956"/>
          <a:ext cx="4169015" cy="2073274"/>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TW" altLang="en-US" sz="1200" b="0" kern="1200" dirty="0" smtClean="0">
              <a:latin typeface="標楷體" pitchFamily="65" charset="-120"/>
              <a:ea typeface="標楷體" pitchFamily="65" charset="-120"/>
            </a:rPr>
            <a:t>● </a:t>
          </a:r>
          <a:r>
            <a:rPr lang="zh-TW" altLang="en-US" sz="2400" kern="1200" dirty="0" smtClean="0">
              <a:latin typeface="Times New Roman" pitchFamily="18" charset="0"/>
              <a:ea typeface="標楷體" pitchFamily="65" charset="-120"/>
              <a:cs typeface="Times New Roman" pitchFamily="18" charset="0"/>
            </a:rPr>
            <a:t>券商應於</a:t>
          </a:r>
          <a:r>
            <a:rPr lang="en-US" altLang="zh-TW" sz="2400" b="1" u="sng" kern="1200" dirty="0" smtClean="0">
              <a:latin typeface="Times New Roman" pitchFamily="18" charset="0"/>
              <a:ea typeface="標楷體" pitchFamily="65" charset="-120"/>
              <a:cs typeface="Times New Roman" pitchFamily="18" charset="0"/>
            </a:rPr>
            <a:t>T</a:t>
          </a:r>
          <a:r>
            <a:rPr lang="zh-TW" altLang="en-US" sz="2400" b="1" u="sng" kern="1200" dirty="0" smtClean="0">
              <a:latin typeface="Times New Roman" pitchFamily="18" charset="0"/>
              <a:ea typeface="標楷體" pitchFamily="65" charset="-120"/>
              <a:cs typeface="Times New Roman" pitchFamily="18" charset="0"/>
            </a:rPr>
            <a:t>日下午</a:t>
          </a:r>
          <a:r>
            <a:rPr lang="en-US" altLang="zh-TW" sz="2400" b="1" u="sng" kern="1200" dirty="0" smtClean="0">
              <a:latin typeface="Times New Roman" pitchFamily="18" charset="0"/>
              <a:ea typeface="標楷體" pitchFamily="65" charset="-120"/>
              <a:cs typeface="Times New Roman" pitchFamily="18" charset="0"/>
            </a:rPr>
            <a:t>6</a:t>
          </a:r>
          <a:r>
            <a:rPr lang="zh-TW" altLang="en-US" sz="2400" b="1" u="sng" kern="1200" dirty="0" smtClean="0">
              <a:latin typeface="Times New Roman" pitchFamily="18" charset="0"/>
              <a:ea typeface="標楷體" pitchFamily="65" charset="-120"/>
              <a:cs typeface="Times New Roman" pitchFamily="18" charset="0"/>
            </a:rPr>
            <a:t>時前</a:t>
          </a:r>
          <a:r>
            <a:rPr lang="zh-TW" altLang="en-US" sz="2400" kern="1200" dirty="0" smtClean="0">
              <a:latin typeface="Times New Roman" pitchFamily="18" charset="0"/>
              <a:ea typeface="標楷體" pitchFamily="65" charset="-120"/>
              <a:cs typeface="Times New Roman" pitchFamily="18" charset="0"/>
            </a:rPr>
            <a:t>，將當沖證券及數額輸入指定系統，未輸入視為不當沖</a:t>
          </a:r>
          <a:endParaRPr lang="en-US" altLang="zh-TW" sz="2400" kern="1200" dirty="0" smtClean="0">
            <a:latin typeface="Times New Roman" pitchFamily="18" charset="0"/>
            <a:ea typeface="標楷體" pitchFamily="65" charset="-120"/>
            <a:cs typeface="Times New Roman" pitchFamily="18" charset="0"/>
          </a:endParaRPr>
        </a:p>
        <a:p>
          <a:pPr lvl="0" algn="l" defTabSz="533400">
            <a:lnSpc>
              <a:spcPct val="90000"/>
            </a:lnSpc>
            <a:spcBef>
              <a:spcPct val="0"/>
            </a:spcBef>
            <a:spcAft>
              <a:spcPct val="35000"/>
            </a:spcAft>
          </a:pPr>
          <a:r>
            <a:rPr lang="zh-TW" altLang="en-US" sz="1200" b="0" kern="1200" dirty="0" smtClean="0">
              <a:latin typeface="標楷體" pitchFamily="65" charset="-120"/>
              <a:ea typeface="標楷體" pitchFamily="65" charset="-120"/>
            </a:rPr>
            <a:t>● </a:t>
          </a:r>
          <a:r>
            <a:rPr lang="en-US" altLang="zh-TW" sz="2400" b="1" u="sng" kern="1200" dirty="0" smtClean="0">
              <a:latin typeface="Times New Roman" pitchFamily="18" charset="0"/>
              <a:ea typeface="標楷體" pitchFamily="65" charset="-120"/>
              <a:cs typeface="Times New Roman" pitchFamily="18" charset="0"/>
            </a:rPr>
            <a:t>T+2</a:t>
          </a:r>
          <a:r>
            <a:rPr lang="zh-TW" altLang="en-US" sz="2400" b="1" u="sng" kern="1200" dirty="0" smtClean="0">
              <a:latin typeface="Times New Roman" pitchFamily="18" charset="0"/>
              <a:ea typeface="標楷體" pitchFamily="65" charset="-120"/>
              <a:cs typeface="Times New Roman" pitchFamily="18" charset="0"/>
            </a:rPr>
            <a:t>日</a:t>
          </a:r>
          <a:r>
            <a:rPr lang="en-US" altLang="zh-TW" sz="2400" b="1" u="sng" kern="1200" dirty="0" smtClean="0">
              <a:latin typeface="Times New Roman" pitchFamily="18" charset="0"/>
              <a:ea typeface="標楷體" pitchFamily="65" charset="-120"/>
              <a:cs typeface="Times New Roman" pitchFamily="18" charset="0"/>
            </a:rPr>
            <a:t>10</a:t>
          </a:r>
          <a:r>
            <a:rPr lang="zh-TW" altLang="en-US" sz="2400" b="1" u="sng" kern="1200" dirty="0" smtClean="0">
              <a:latin typeface="Times New Roman" pitchFamily="18" charset="0"/>
              <a:ea typeface="標楷體" pitchFamily="65" charset="-120"/>
              <a:cs typeface="Times New Roman" pitchFamily="18" charset="0"/>
            </a:rPr>
            <a:t>時後，不得調整</a:t>
          </a:r>
          <a:endParaRPr lang="zh-TW" altLang="en-US" sz="2400" b="1" u="sng" kern="1200" dirty="0">
            <a:latin typeface="Times New Roman" pitchFamily="18" charset="0"/>
            <a:cs typeface="Times New Roman" pitchFamily="18" charset="0"/>
          </a:endParaRPr>
        </a:p>
      </dsp:txBody>
      <dsp:txXfrm>
        <a:off x="4325442" y="1554956"/>
        <a:ext cx="4169015" cy="207327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9DC6C4-F8B6-4072-A189-7FDDEEC126B3}">
      <dsp:nvSpPr>
        <dsp:cNvPr id="0" name=""/>
        <dsp:cNvSpPr/>
      </dsp:nvSpPr>
      <dsp:spPr>
        <a:xfrm rot="5400000">
          <a:off x="5065991" y="-1931098"/>
          <a:ext cx="1706081" cy="5570853"/>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標楷體" pitchFamily="65" charset="-120"/>
              <a:ea typeface="標楷體" pitchFamily="65" charset="-120"/>
            </a:rPr>
            <a:t>當沖</a:t>
          </a:r>
          <a:r>
            <a:rPr lang="zh-TW" altLang="zh-TW" sz="2000" kern="1200" dirty="0" smtClean="0">
              <a:solidFill>
                <a:srgbClr val="FF0000"/>
              </a:solidFill>
              <a:latin typeface="標楷體" pitchFamily="65" charset="-120"/>
              <a:ea typeface="標楷體" pitchFamily="65" charset="-120"/>
            </a:rPr>
            <a:t>買進</a:t>
          </a:r>
          <a:r>
            <a:rPr lang="zh-TW" altLang="en-US" sz="2000" kern="1200" dirty="0" smtClean="0">
              <a:solidFill>
                <a:srgbClr val="FF0000"/>
              </a:solidFill>
              <a:latin typeface="標楷體" pitchFamily="65" charset="-120"/>
              <a:ea typeface="標楷體" pitchFamily="65" charset="-120"/>
            </a:rPr>
            <a:t>及賣出</a:t>
          </a:r>
          <a:r>
            <a:rPr lang="zh-TW" altLang="zh-TW" sz="2000" kern="1200" dirty="0" smtClean="0">
              <a:solidFill>
                <a:srgbClr val="FF0000"/>
              </a:solidFill>
              <a:latin typeface="標楷體" pitchFamily="65" charset="-120"/>
              <a:ea typeface="標楷體" pitchFamily="65" charset="-120"/>
            </a:rPr>
            <a:t>金額</a:t>
          </a:r>
          <a:r>
            <a:rPr lang="zh-TW" altLang="zh-TW" sz="2000" kern="1200" dirty="0" smtClean="0">
              <a:latin typeface="標楷體" pitchFamily="65" charset="-120"/>
              <a:ea typeface="標楷體" pitchFamily="65" charset="-120"/>
            </a:rPr>
            <a:t>，應</a:t>
          </a:r>
          <a:r>
            <a:rPr lang="zh-TW" altLang="zh-TW" sz="2000" kern="1200" dirty="0" smtClean="0">
              <a:solidFill>
                <a:srgbClr val="FF0000"/>
              </a:solidFill>
              <a:latin typeface="標楷體" pitchFamily="65" charset="-120"/>
              <a:ea typeface="標楷體" pitchFamily="65" charset="-120"/>
            </a:rPr>
            <a:t>列入單日買賣額度</a:t>
          </a:r>
          <a:r>
            <a:rPr lang="zh-TW" altLang="zh-TW" sz="2000" kern="1200" dirty="0" smtClean="0">
              <a:latin typeface="標楷體" pitchFamily="65" charset="-120"/>
              <a:ea typeface="標楷體" pitchFamily="65" charset="-120"/>
            </a:rPr>
            <a:t>計算，</a:t>
          </a:r>
          <a:r>
            <a:rPr lang="zh-TW" altLang="en-US" sz="2000" kern="1200" dirty="0" smtClean="0">
              <a:latin typeface="標楷體" pitchFamily="65" charset="-120"/>
              <a:ea typeface="標楷體" pitchFamily="65" charset="-120"/>
            </a:rPr>
            <a:t>反向沖銷得不列入計算，額度</a:t>
          </a:r>
          <a:r>
            <a:rPr lang="zh-TW" altLang="zh-TW" sz="2000" kern="1200" dirty="0" smtClean="0">
              <a:solidFill>
                <a:srgbClr val="FF0000"/>
              </a:solidFill>
              <a:latin typeface="標楷體" pitchFamily="65" charset="-120"/>
              <a:ea typeface="標楷體" pitchFamily="65" charset="-120"/>
            </a:rPr>
            <a:t>不得循環使用</a:t>
          </a:r>
          <a:endParaRPr lang="zh-TW" altLang="en-US" sz="2000" kern="1200" dirty="0"/>
        </a:p>
        <a:p>
          <a:pPr marL="228600" lvl="1" indent="-228600" algn="l" defTabSz="889000">
            <a:lnSpc>
              <a:spcPct val="90000"/>
            </a:lnSpc>
            <a:spcBef>
              <a:spcPct val="0"/>
            </a:spcBef>
            <a:spcAft>
              <a:spcPct val="15000"/>
            </a:spcAft>
            <a:buChar char="••"/>
          </a:pPr>
          <a:r>
            <a:rPr lang="zh-TW" altLang="zh-TW" sz="2000" kern="1200" dirty="0" smtClean="0">
              <a:latin typeface="標楷體" pitchFamily="65" charset="-120"/>
              <a:ea typeface="標楷體" pitchFamily="65" charset="-120"/>
            </a:rPr>
            <a:t>券商依規對投資人</a:t>
          </a:r>
          <a:r>
            <a:rPr lang="zh-TW" altLang="zh-TW" sz="2000" kern="1200" dirty="0" smtClean="0">
              <a:solidFill>
                <a:srgbClr val="FF0000"/>
              </a:solidFill>
              <a:latin typeface="標楷體" pitchFamily="65" charset="-120"/>
              <a:ea typeface="標楷體" pitchFamily="65" charset="-120"/>
            </a:rPr>
            <a:t>未訂定單日買賣額度</a:t>
          </a:r>
          <a:r>
            <a:rPr lang="zh-TW" altLang="zh-TW" sz="2000" kern="1200" dirty="0" smtClean="0">
              <a:latin typeface="標楷體" pitchFamily="65" charset="-120"/>
              <a:ea typeface="標楷體" pitchFamily="65" charset="-120"/>
            </a:rPr>
            <a:t>，應</a:t>
          </a:r>
          <a:r>
            <a:rPr lang="zh-TW" altLang="zh-TW" sz="2000" kern="1200" dirty="0" smtClean="0">
              <a:solidFill>
                <a:srgbClr val="FF0000"/>
              </a:solidFill>
              <a:latin typeface="標楷體" pitchFamily="65" charset="-120"/>
              <a:ea typeface="標楷體" pitchFamily="65" charset="-120"/>
            </a:rPr>
            <a:t>另訂當日沖銷額度</a:t>
          </a:r>
          <a:endParaRPr lang="zh-TW" altLang="en-US" sz="2000" kern="1200" dirty="0"/>
        </a:p>
      </dsp:txBody>
      <dsp:txXfrm rot="5400000">
        <a:off x="5065991" y="-1931098"/>
        <a:ext cx="1706081" cy="5570853"/>
      </dsp:txXfrm>
    </dsp:sp>
    <dsp:sp modelId="{319A461E-E6EF-4FCA-843C-410C847D719E}">
      <dsp:nvSpPr>
        <dsp:cNvPr id="0" name=""/>
        <dsp:cNvSpPr/>
      </dsp:nvSpPr>
      <dsp:spPr>
        <a:xfrm>
          <a:off x="0" y="261774"/>
          <a:ext cx="3133605" cy="118510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latin typeface="標楷體" pitchFamily="65" charset="-120"/>
              <a:ea typeface="標楷體" pitchFamily="65" charset="-120"/>
            </a:rPr>
            <a:t>額度控管</a:t>
          </a:r>
          <a:endParaRPr lang="zh-TW" altLang="en-US" sz="3200" kern="1200" dirty="0">
            <a:latin typeface="標楷體" pitchFamily="65" charset="-120"/>
            <a:ea typeface="標楷體" pitchFamily="65" charset="-120"/>
          </a:endParaRPr>
        </a:p>
      </dsp:txBody>
      <dsp:txXfrm>
        <a:off x="0" y="261774"/>
        <a:ext cx="3133605" cy="1185108"/>
      </dsp:txXfrm>
    </dsp:sp>
    <dsp:sp modelId="{B3E6C92B-BA9B-4A56-BC68-4979F5BF4359}">
      <dsp:nvSpPr>
        <dsp:cNvPr id="0" name=""/>
        <dsp:cNvSpPr/>
      </dsp:nvSpPr>
      <dsp:spPr>
        <a:xfrm rot="5400000">
          <a:off x="5450774" y="-428970"/>
          <a:ext cx="948086" cy="5576299"/>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標楷體" pitchFamily="65" charset="-120"/>
              <a:ea typeface="標楷體" pitchFamily="65" charset="-120"/>
            </a:rPr>
            <a:t>券商得視情形向投資人預收足額或一定成數款券</a:t>
          </a:r>
          <a:endParaRPr lang="zh-TW" altLang="en-US" sz="2000" kern="1200" dirty="0"/>
        </a:p>
      </dsp:txBody>
      <dsp:txXfrm rot="5400000">
        <a:off x="5450774" y="-428970"/>
        <a:ext cx="948086" cy="5576299"/>
      </dsp:txXfrm>
    </dsp:sp>
    <dsp:sp modelId="{18436BF4-575C-434F-8A6B-5D5F6924E6B8}">
      <dsp:nvSpPr>
        <dsp:cNvPr id="0" name=""/>
        <dsp:cNvSpPr/>
      </dsp:nvSpPr>
      <dsp:spPr>
        <a:xfrm>
          <a:off x="0" y="1766624"/>
          <a:ext cx="3136668" cy="118510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zh-TW" altLang="en-US" sz="2900" kern="1200" dirty="0" smtClean="0">
              <a:latin typeface="標楷體" pitchFamily="65" charset="-120"/>
              <a:ea typeface="標楷體" pitchFamily="65" charset="-120"/>
            </a:rPr>
            <a:t>得預收一定金額</a:t>
          </a:r>
          <a:endParaRPr lang="zh-TW" altLang="en-US" sz="2900" kern="1200" dirty="0">
            <a:latin typeface="標楷體" pitchFamily="65" charset="-120"/>
            <a:ea typeface="標楷體" pitchFamily="65" charset="-120"/>
          </a:endParaRPr>
        </a:p>
      </dsp:txBody>
      <dsp:txXfrm>
        <a:off x="0" y="1766624"/>
        <a:ext cx="3136668" cy="1185108"/>
      </dsp:txXfrm>
    </dsp:sp>
    <dsp:sp modelId="{5596774F-192F-46FE-AEC1-11348B4EC079}">
      <dsp:nvSpPr>
        <dsp:cNvPr id="0" name=""/>
        <dsp:cNvSpPr/>
      </dsp:nvSpPr>
      <dsp:spPr>
        <a:xfrm rot="5400000">
          <a:off x="5450774" y="815392"/>
          <a:ext cx="948086" cy="5576299"/>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smtClean="0">
              <a:latin typeface="標楷體" pitchFamily="65" charset="-120"/>
              <a:ea typeface="標楷體" pitchFamily="65" charset="-120"/>
            </a:rPr>
            <a:t>券商應於</a:t>
          </a:r>
          <a:r>
            <a:rPr lang="zh-TW" altLang="en-US" sz="2000" kern="1200" dirty="0" smtClean="0">
              <a:solidFill>
                <a:srgbClr val="FF0000"/>
              </a:solidFill>
              <a:latin typeface="標楷體" pitchFamily="65" charset="-120"/>
              <a:ea typeface="標楷體" pitchFamily="65" charset="-120"/>
            </a:rPr>
            <a:t>每日收盤</a:t>
          </a:r>
          <a:r>
            <a:rPr lang="zh-TW" altLang="en-US" sz="2000" kern="1200" dirty="0" smtClean="0">
              <a:latin typeface="標楷體" pitchFamily="65" charset="-120"/>
              <a:ea typeface="標楷體" pitchFamily="65" charset="-120"/>
            </a:rPr>
            <a:t>後，就投資人當沖損益，評估增減單日買賣額度或當沖額度</a:t>
          </a:r>
          <a:endParaRPr lang="zh-TW" altLang="en-US" sz="2000" kern="1200" dirty="0"/>
        </a:p>
      </dsp:txBody>
      <dsp:txXfrm rot="5400000">
        <a:off x="5450774" y="815392"/>
        <a:ext cx="948086" cy="5576299"/>
      </dsp:txXfrm>
    </dsp:sp>
    <dsp:sp modelId="{1E66F716-7E21-4B87-9415-1101BCE26778}">
      <dsp:nvSpPr>
        <dsp:cNvPr id="0" name=""/>
        <dsp:cNvSpPr/>
      </dsp:nvSpPr>
      <dsp:spPr>
        <a:xfrm>
          <a:off x="0" y="3010988"/>
          <a:ext cx="3136668" cy="118510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latin typeface="標楷體" pitchFamily="65" charset="-120"/>
              <a:ea typeface="標楷體" pitchFamily="65" charset="-120"/>
            </a:rPr>
            <a:t>每日評估額度</a:t>
          </a:r>
          <a:endParaRPr lang="zh-TW" altLang="en-US" sz="3200" kern="1200" dirty="0">
            <a:latin typeface="標楷體" pitchFamily="65" charset="-120"/>
            <a:ea typeface="標楷體" pitchFamily="65" charset="-120"/>
          </a:endParaRPr>
        </a:p>
      </dsp:txBody>
      <dsp:txXfrm>
        <a:off x="0" y="3010988"/>
        <a:ext cx="3136668" cy="1185108"/>
      </dsp:txXfrm>
    </dsp:sp>
    <dsp:sp modelId="{BC0F58A9-603F-4500-855C-FE59201F9BB3}">
      <dsp:nvSpPr>
        <dsp:cNvPr id="0" name=""/>
        <dsp:cNvSpPr/>
      </dsp:nvSpPr>
      <dsp:spPr>
        <a:xfrm rot="5400000">
          <a:off x="5311048" y="2077909"/>
          <a:ext cx="1215968" cy="5570853"/>
        </a:xfrm>
        <a:prstGeom prst="round2Same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endParaRPr lang="zh-TW" altLang="en-US" sz="1400" kern="1200" dirty="0"/>
        </a:p>
        <a:p>
          <a:pPr marL="228600" lvl="1" indent="-228600" algn="l" defTabSz="889000">
            <a:lnSpc>
              <a:spcPct val="90000"/>
            </a:lnSpc>
            <a:spcBef>
              <a:spcPct val="0"/>
            </a:spcBef>
            <a:spcAft>
              <a:spcPct val="15000"/>
            </a:spcAft>
            <a:buChar char="••"/>
          </a:pPr>
          <a:r>
            <a:rPr lang="zh-TW" altLang="zh-TW" sz="2000" kern="1200" dirty="0" smtClean="0">
              <a:latin typeface="標楷體" pitchFamily="65" charset="-120"/>
              <a:ea typeface="標楷體" pitchFamily="65" charset="-120"/>
            </a:rPr>
            <a:t>投資人</a:t>
          </a:r>
          <a:r>
            <a:rPr lang="zh-TW" altLang="zh-TW" sz="2000" kern="1200" dirty="0" smtClean="0">
              <a:solidFill>
                <a:srgbClr val="FF0000"/>
              </a:solidFill>
              <a:latin typeface="標楷體" pitchFamily="65" charset="-120"/>
              <a:ea typeface="標楷體" pitchFamily="65" charset="-120"/>
            </a:rPr>
            <a:t>前月份</a:t>
          </a:r>
          <a:r>
            <a:rPr lang="zh-TW" altLang="en-US" sz="2000" kern="1200" dirty="0" smtClean="0">
              <a:solidFill>
                <a:srgbClr val="FF0000"/>
              </a:solidFill>
              <a:latin typeface="標楷體" pitchFamily="65" charset="-120"/>
              <a:ea typeface="標楷體" pitchFamily="65" charset="-120"/>
            </a:rPr>
            <a:t>當沖</a:t>
          </a:r>
          <a:r>
            <a:rPr lang="zh-TW" altLang="zh-TW" sz="2000" kern="1200" dirty="0" smtClean="0">
              <a:solidFill>
                <a:srgbClr val="FF0000"/>
              </a:solidFill>
              <a:latin typeface="標楷體" pitchFamily="65" charset="-120"/>
              <a:ea typeface="標楷體" pitchFamily="65" charset="-120"/>
            </a:rPr>
            <a:t>累計虧損</a:t>
          </a:r>
          <a:r>
            <a:rPr lang="zh-TW" altLang="zh-TW" sz="2000" kern="1200" dirty="0" smtClean="0">
              <a:latin typeface="標楷體" pitchFamily="65" charset="-120"/>
              <a:ea typeface="標楷體" pitchFamily="65" charset="-120"/>
            </a:rPr>
            <a:t>達單日買賣額度或當日沖銷額度</a:t>
          </a:r>
          <a:r>
            <a:rPr lang="en-US" altLang="zh-TW" sz="2000" kern="1200" dirty="0" smtClean="0">
              <a:solidFill>
                <a:srgbClr val="FF0000"/>
              </a:solidFill>
              <a:latin typeface="標楷體" pitchFamily="65" charset="-120"/>
              <a:ea typeface="標楷體" pitchFamily="65" charset="-120"/>
            </a:rPr>
            <a:t>1/2</a:t>
          </a:r>
          <a:r>
            <a:rPr lang="zh-TW" altLang="zh-TW" sz="2000" kern="1200" dirty="0" smtClean="0">
              <a:latin typeface="標楷體" pitchFamily="65" charset="-120"/>
              <a:ea typeface="標楷體" pitchFamily="65" charset="-120"/>
            </a:rPr>
            <a:t>，</a:t>
          </a:r>
          <a:r>
            <a:rPr lang="zh-TW" altLang="zh-TW" sz="2000" kern="1200" dirty="0" smtClean="0">
              <a:solidFill>
                <a:srgbClr val="FF0000"/>
              </a:solidFill>
              <a:latin typeface="標楷體" pitchFamily="65" charset="-120"/>
              <a:ea typeface="標楷體" pitchFamily="65" charset="-120"/>
            </a:rPr>
            <a:t>應暫停</a:t>
          </a:r>
          <a:r>
            <a:rPr lang="zh-TW" altLang="en-US" sz="2000" kern="1200" dirty="0" smtClean="0">
              <a:solidFill>
                <a:srgbClr val="FF0000"/>
              </a:solidFill>
              <a:latin typeface="標楷體" pitchFamily="65" charset="-120"/>
              <a:ea typeface="標楷體" pitchFamily="65" charset="-120"/>
            </a:rPr>
            <a:t>其</a:t>
          </a:r>
          <a:r>
            <a:rPr lang="zh-TW" altLang="zh-TW" sz="2000" kern="1200" dirty="0" smtClean="0">
              <a:solidFill>
                <a:srgbClr val="FF0000"/>
              </a:solidFill>
              <a:latin typeface="標楷體" pitchFamily="65" charset="-120"/>
              <a:ea typeface="標楷體" pitchFamily="65" charset="-120"/>
            </a:rPr>
            <a:t>從事</a:t>
          </a:r>
          <a:r>
            <a:rPr lang="zh-TW" altLang="en-US" sz="2000" kern="1200" dirty="0" smtClean="0">
              <a:solidFill>
                <a:srgbClr val="FF0000"/>
              </a:solidFill>
              <a:latin typeface="標楷體" pitchFamily="65" charset="-120"/>
              <a:ea typeface="標楷體" pitchFamily="65" charset="-120"/>
            </a:rPr>
            <a:t>當沖</a:t>
          </a:r>
          <a:r>
            <a:rPr lang="zh-TW" altLang="zh-TW" sz="2000" kern="1200" dirty="0" smtClean="0">
              <a:latin typeface="標楷體" pitchFamily="65" charset="-120"/>
              <a:ea typeface="標楷體" pitchFamily="65" charset="-120"/>
            </a:rPr>
            <a:t>。券商於</a:t>
          </a:r>
          <a:r>
            <a:rPr lang="zh-TW" altLang="en-US" sz="2000" kern="1200" dirty="0" smtClean="0">
              <a:latin typeface="標楷體" pitchFamily="65" charset="-120"/>
              <a:ea typeface="標楷體" pitchFamily="65" charset="-120"/>
            </a:rPr>
            <a:t>投資</a:t>
          </a:r>
          <a:r>
            <a:rPr lang="zh-TW" altLang="zh-TW" sz="2000" kern="1200" dirty="0" smtClean="0">
              <a:latin typeface="標楷體" pitchFamily="65" charset="-120"/>
              <a:ea typeface="標楷體" pitchFamily="65" charset="-120"/>
            </a:rPr>
            <a:t>人提供財力證明後，重新評估額度</a:t>
          </a:r>
        </a:p>
      </dsp:txBody>
      <dsp:txXfrm rot="5400000">
        <a:off x="5311048" y="2077909"/>
        <a:ext cx="1215968" cy="5570853"/>
      </dsp:txXfrm>
    </dsp:sp>
    <dsp:sp modelId="{1A8C08E8-B363-4D8A-BF82-412E422F145B}">
      <dsp:nvSpPr>
        <dsp:cNvPr id="0" name=""/>
        <dsp:cNvSpPr/>
      </dsp:nvSpPr>
      <dsp:spPr>
        <a:xfrm>
          <a:off x="0" y="4270782"/>
          <a:ext cx="3133605" cy="118510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zh-TW" altLang="en-US" sz="3200" kern="1200" dirty="0" smtClean="0">
              <a:latin typeface="標楷體" pitchFamily="65" charset="-120"/>
              <a:ea typeface="標楷體" pitchFamily="65" charset="-120"/>
            </a:rPr>
            <a:t>按月評估虧損</a:t>
          </a:r>
        </a:p>
      </dsp:txBody>
      <dsp:txXfrm>
        <a:off x="0" y="4270782"/>
        <a:ext cx="3133605" cy="118510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A2A1D4B-265B-49BA-B9B6-C47904C4B1E6}">
      <dsp:nvSpPr>
        <dsp:cNvPr id="0" name=""/>
        <dsp:cNvSpPr/>
      </dsp:nvSpPr>
      <dsp:spPr>
        <a:xfrm>
          <a:off x="35" y="937749"/>
          <a:ext cx="1535665" cy="159352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委託賣出時，券商應驗券</a:t>
          </a:r>
          <a:endParaRPr lang="zh-TW" altLang="en-US" sz="2400" kern="1200" dirty="0">
            <a:latin typeface="標楷體" pitchFamily="65" charset="-120"/>
            <a:ea typeface="標楷體" pitchFamily="65" charset="-120"/>
          </a:endParaRPr>
        </a:p>
      </dsp:txBody>
      <dsp:txXfrm>
        <a:off x="35" y="937749"/>
        <a:ext cx="1535665" cy="1593529"/>
      </dsp:txXfrm>
    </dsp:sp>
    <dsp:sp modelId="{ACA03DDC-FB58-454C-8474-BC93D8907183}">
      <dsp:nvSpPr>
        <dsp:cNvPr id="0" name=""/>
        <dsp:cNvSpPr/>
      </dsp:nvSpPr>
      <dsp:spPr>
        <a:xfrm rot="18565054">
          <a:off x="1357003" y="1340060"/>
          <a:ext cx="979079" cy="32531"/>
        </a:xfrm>
        <a:custGeom>
          <a:avLst/>
          <a:gdLst/>
          <a:ahLst/>
          <a:cxnLst/>
          <a:rect l="0" t="0" r="0" b="0"/>
          <a:pathLst>
            <a:path>
              <a:moveTo>
                <a:pt x="0" y="16265"/>
              </a:moveTo>
              <a:lnTo>
                <a:pt x="979079" y="1626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rot="18565054">
        <a:off x="1822066" y="1331849"/>
        <a:ext cx="48953" cy="48953"/>
      </dsp:txXfrm>
    </dsp:sp>
    <dsp:sp modelId="{9711102B-58F7-4032-BA9F-DED742B76118}">
      <dsp:nvSpPr>
        <dsp:cNvPr id="0" name=""/>
        <dsp:cNvSpPr/>
      </dsp:nvSpPr>
      <dsp:spPr>
        <a:xfrm>
          <a:off x="2157385" y="594221"/>
          <a:ext cx="1535665" cy="76783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有庫存部位</a:t>
          </a:r>
          <a:endParaRPr lang="zh-TW" altLang="en-US" sz="2400" kern="1200" dirty="0">
            <a:latin typeface="標楷體" pitchFamily="65" charset="-120"/>
            <a:ea typeface="標楷體" pitchFamily="65" charset="-120"/>
          </a:endParaRPr>
        </a:p>
      </dsp:txBody>
      <dsp:txXfrm>
        <a:off x="2157385" y="594221"/>
        <a:ext cx="1535665" cy="767832"/>
      </dsp:txXfrm>
    </dsp:sp>
    <dsp:sp modelId="{8DAED337-DDDD-4207-BAE0-5EDE7F4F076E}">
      <dsp:nvSpPr>
        <dsp:cNvPr id="0" name=""/>
        <dsp:cNvSpPr/>
      </dsp:nvSpPr>
      <dsp:spPr>
        <a:xfrm>
          <a:off x="3693050" y="961872"/>
          <a:ext cx="614266" cy="32531"/>
        </a:xfrm>
        <a:custGeom>
          <a:avLst/>
          <a:gdLst/>
          <a:ahLst/>
          <a:cxnLst/>
          <a:rect l="0" t="0" r="0" b="0"/>
          <a:pathLst>
            <a:path>
              <a:moveTo>
                <a:pt x="0" y="16265"/>
              </a:moveTo>
              <a:lnTo>
                <a:pt x="614266" y="1626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a:off x="3984827" y="962781"/>
        <a:ext cx="30713" cy="30713"/>
      </dsp:txXfrm>
    </dsp:sp>
    <dsp:sp modelId="{ACD13EFB-8929-4A1C-A9A1-F8817C160A10}">
      <dsp:nvSpPr>
        <dsp:cNvPr id="0" name=""/>
        <dsp:cNvSpPr/>
      </dsp:nvSpPr>
      <dsp:spPr>
        <a:xfrm>
          <a:off x="4307317" y="594221"/>
          <a:ext cx="1535665" cy="767832"/>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可賣出</a:t>
          </a:r>
          <a:endParaRPr lang="zh-TW" altLang="en-US" sz="2400" kern="1200" dirty="0">
            <a:latin typeface="標楷體" pitchFamily="65" charset="-120"/>
            <a:ea typeface="標楷體" pitchFamily="65" charset="-120"/>
          </a:endParaRPr>
        </a:p>
      </dsp:txBody>
      <dsp:txXfrm>
        <a:off x="4307317" y="594221"/>
        <a:ext cx="1535665" cy="767832"/>
      </dsp:txXfrm>
    </dsp:sp>
    <dsp:sp modelId="{39CAAECC-C7DD-427A-9BB6-82910E8256D8}">
      <dsp:nvSpPr>
        <dsp:cNvPr id="0" name=""/>
        <dsp:cNvSpPr/>
      </dsp:nvSpPr>
      <dsp:spPr>
        <a:xfrm rot="3192404">
          <a:off x="1327547" y="2133861"/>
          <a:ext cx="1037991" cy="32531"/>
        </a:xfrm>
        <a:custGeom>
          <a:avLst/>
          <a:gdLst/>
          <a:ahLst/>
          <a:cxnLst/>
          <a:rect l="0" t="0" r="0" b="0"/>
          <a:pathLst>
            <a:path>
              <a:moveTo>
                <a:pt x="0" y="16265"/>
              </a:moveTo>
              <a:lnTo>
                <a:pt x="1037991" y="16265"/>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rot="3192404">
        <a:off x="1820593" y="2124177"/>
        <a:ext cx="51899" cy="51899"/>
      </dsp:txXfrm>
    </dsp:sp>
    <dsp:sp modelId="{E787FA6E-EAB3-4B9F-827B-6DA7464307C0}">
      <dsp:nvSpPr>
        <dsp:cNvPr id="0" name=""/>
        <dsp:cNvSpPr/>
      </dsp:nvSpPr>
      <dsp:spPr>
        <a:xfrm>
          <a:off x="2157385" y="2181823"/>
          <a:ext cx="1535665" cy="767832"/>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無庫存部位</a:t>
          </a:r>
          <a:endParaRPr lang="zh-TW" altLang="en-US" sz="2400" kern="1200" dirty="0">
            <a:latin typeface="標楷體" pitchFamily="65" charset="-120"/>
            <a:ea typeface="標楷體" pitchFamily="65" charset="-120"/>
          </a:endParaRPr>
        </a:p>
      </dsp:txBody>
      <dsp:txXfrm>
        <a:off x="2157385" y="2181823"/>
        <a:ext cx="1535665" cy="767832"/>
      </dsp:txXfrm>
    </dsp:sp>
    <dsp:sp modelId="{C4DD978A-D84B-4A57-B160-E4531FB69CB3}">
      <dsp:nvSpPr>
        <dsp:cNvPr id="0" name=""/>
        <dsp:cNvSpPr/>
      </dsp:nvSpPr>
      <dsp:spPr>
        <a:xfrm>
          <a:off x="3693050" y="2549474"/>
          <a:ext cx="614266" cy="32531"/>
        </a:xfrm>
        <a:custGeom>
          <a:avLst/>
          <a:gdLst/>
          <a:ahLst/>
          <a:cxnLst/>
          <a:rect l="0" t="0" r="0" b="0"/>
          <a:pathLst>
            <a:path>
              <a:moveTo>
                <a:pt x="0" y="16265"/>
              </a:moveTo>
              <a:lnTo>
                <a:pt x="614266" y="16265"/>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a:off x="3984827" y="2550383"/>
        <a:ext cx="30713" cy="30713"/>
      </dsp:txXfrm>
    </dsp:sp>
    <dsp:sp modelId="{D543A988-8075-4E75-B0E7-7E32EB1597BB}">
      <dsp:nvSpPr>
        <dsp:cNvPr id="0" name=""/>
        <dsp:cNvSpPr/>
      </dsp:nvSpPr>
      <dsp:spPr>
        <a:xfrm>
          <a:off x="4307317" y="2017361"/>
          <a:ext cx="1816216" cy="109675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券商評估是否具足夠或有券源</a:t>
          </a:r>
          <a:endParaRPr lang="zh-TW" altLang="en-US" sz="2400" kern="1200" dirty="0">
            <a:latin typeface="標楷體" pitchFamily="65" charset="-120"/>
            <a:ea typeface="標楷體" pitchFamily="65" charset="-120"/>
          </a:endParaRPr>
        </a:p>
      </dsp:txBody>
      <dsp:txXfrm>
        <a:off x="4307317" y="2017361"/>
        <a:ext cx="1816216" cy="1096757"/>
      </dsp:txXfrm>
    </dsp:sp>
    <dsp:sp modelId="{9988B6A3-A228-4DF5-A64A-A2A15A37293F}">
      <dsp:nvSpPr>
        <dsp:cNvPr id="0" name=""/>
        <dsp:cNvSpPr/>
      </dsp:nvSpPr>
      <dsp:spPr>
        <a:xfrm rot="19013191">
          <a:off x="6009937" y="2261928"/>
          <a:ext cx="841459" cy="32531"/>
        </a:xfrm>
        <a:custGeom>
          <a:avLst/>
          <a:gdLst/>
          <a:ahLst/>
          <a:cxnLst/>
          <a:rect l="0" t="0" r="0" b="0"/>
          <a:pathLst>
            <a:path>
              <a:moveTo>
                <a:pt x="0" y="16265"/>
              </a:moveTo>
              <a:lnTo>
                <a:pt x="841459" y="1626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rot="19013191">
        <a:off x="6409630" y="2257157"/>
        <a:ext cx="42072" cy="42072"/>
      </dsp:txXfrm>
    </dsp:sp>
    <dsp:sp modelId="{3A90B77E-D08E-486C-AA45-C0C26319FE15}">
      <dsp:nvSpPr>
        <dsp:cNvPr id="0" name=""/>
        <dsp:cNvSpPr/>
      </dsp:nvSpPr>
      <dsp:spPr>
        <a:xfrm>
          <a:off x="6737800" y="1477229"/>
          <a:ext cx="1535665" cy="1026838"/>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否</a:t>
          </a:r>
          <a:r>
            <a:rPr lang="en-US" altLang="zh-TW" sz="2400" kern="1200" dirty="0" smtClean="0">
              <a:latin typeface="標楷體" pitchFamily="65" charset="-120"/>
              <a:ea typeface="標楷體" pitchFamily="65" charset="-120"/>
            </a:rPr>
            <a:t>---&gt;</a:t>
          </a:r>
        </a:p>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拒絕接單</a:t>
          </a:r>
          <a:endParaRPr lang="zh-TW" altLang="en-US" sz="2400" kern="1200" dirty="0">
            <a:latin typeface="標楷體" pitchFamily="65" charset="-120"/>
            <a:ea typeface="標楷體" pitchFamily="65" charset="-120"/>
          </a:endParaRPr>
        </a:p>
      </dsp:txBody>
      <dsp:txXfrm>
        <a:off x="6737800" y="1477229"/>
        <a:ext cx="1535665" cy="1026838"/>
      </dsp:txXfrm>
    </dsp:sp>
    <dsp:sp modelId="{3421A9C5-8650-4472-9EA2-0984D79B4B9E}">
      <dsp:nvSpPr>
        <dsp:cNvPr id="0" name=""/>
        <dsp:cNvSpPr/>
      </dsp:nvSpPr>
      <dsp:spPr>
        <a:xfrm rot="2574586">
          <a:off x="6011330" y="2834977"/>
          <a:ext cx="838672" cy="32531"/>
        </a:xfrm>
        <a:custGeom>
          <a:avLst/>
          <a:gdLst/>
          <a:ahLst/>
          <a:cxnLst/>
          <a:rect l="0" t="0" r="0" b="0"/>
          <a:pathLst>
            <a:path>
              <a:moveTo>
                <a:pt x="0" y="16265"/>
              </a:moveTo>
              <a:lnTo>
                <a:pt x="838672" y="1626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066800">
            <a:lnSpc>
              <a:spcPct val="90000"/>
            </a:lnSpc>
            <a:spcBef>
              <a:spcPct val="0"/>
            </a:spcBef>
            <a:spcAft>
              <a:spcPct val="35000"/>
            </a:spcAft>
          </a:pPr>
          <a:endParaRPr lang="zh-TW" altLang="en-US" sz="2400" kern="1200">
            <a:latin typeface="標楷體" pitchFamily="65" charset="-120"/>
            <a:ea typeface="標楷體" pitchFamily="65" charset="-120"/>
          </a:endParaRPr>
        </a:p>
      </dsp:txBody>
      <dsp:txXfrm rot="2574586">
        <a:off x="6409700" y="2830276"/>
        <a:ext cx="41933" cy="41933"/>
      </dsp:txXfrm>
    </dsp:sp>
    <dsp:sp modelId="{1D2DE66B-4C57-4F82-BC23-1571FB751601}">
      <dsp:nvSpPr>
        <dsp:cNvPr id="0" name=""/>
        <dsp:cNvSpPr/>
      </dsp:nvSpPr>
      <dsp:spPr>
        <a:xfrm>
          <a:off x="6737800" y="2619242"/>
          <a:ext cx="1535665" cy="103500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504000" rIns="15240" bIns="15240" numCol="1" spcCol="1270" anchor="ctr" anchorCtr="0">
          <a:noAutofit/>
        </a:bodyPr>
        <a:lstStyle/>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是</a:t>
          </a:r>
          <a:r>
            <a:rPr lang="en-US" altLang="zh-TW" sz="2400" kern="1200" dirty="0" smtClean="0">
              <a:latin typeface="標楷體" pitchFamily="65" charset="-120"/>
              <a:ea typeface="標楷體" pitchFamily="65" charset="-120"/>
            </a:rPr>
            <a:t>---&gt;</a:t>
          </a:r>
        </a:p>
        <a:p>
          <a:pPr lvl="0" algn="ctr" defTabSz="1066800">
            <a:lnSpc>
              <a:spcPct val="90000"/>
            </a:lnSpc>
            <a:spcBef>
              <a:spcPct val="0"/>
            </a:spcBef>
            <a:spcAft>
              <a:spcPct val="35000"/>
            </a:spcAft>
          </a:pPr>
          <a:r>
            <a:rPr lang="zh-TW" altLang="en-US" sz="2400" kern="1200" dirty="0" smtClean="0">
              <a:latin typeface="標楷體" pitchFamily="65" charset="-120"/>
              <a:ea typeface="標楷體" pitchFamily="65" charset="-120"/>
            </a:rPr>
            <a:t>可賣出</a:t>
          </a:r>
          <a:endParaRPr lang="en-US" altLang="zh-TW" sz="2400" kern="1200" dirty="0" smtClean="0">
            <a:latin typeface="標楷體" pitchFamily="65" charset="-120"/>
            <a:ea typeface="標楷體" pitchFamily="65" charset="-120"/>
          </a:endParaRPr>
        </a:p>
        <a:p>
          <a:pPr lvl="0" algn="ctr" defTabSz="1066800">
            <a:lnSpc>
              <a:spcPct val="90000"/>
            </a:lnSpc>
            <a:spcBef>
              <a:spcPct val="0"/>
            </a:spcBef>
            <a:spcAft>
              <a:spcPct val="35000"/>
            </a:spcAft>
          </a:pPr>
          <a:endParaRPr lang="zh-TW" altLang="en-US" sz="2400" kern="1200" dirty="0">
            <a:latin typeface="標楷體" pitchFamily="65" charset="-120"/>
            <a:ea typeface="標楷體" pitchFamily="65" charset="-120"/>
          </a:endParaRPr>
        </a:p>
      </dsp:txBody>
      <dsp:txXfrm>
        <a:off x="6737800" y="2619242"/>
        <a:ext cx="1535665" cy="103500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47779D-32D9-4518-B39A-F8A8A11BF955}">
      <dsp:nvSpPr>
        <dsp:cNvPr id="0" name=""/>
        <dsp:cNvSpPr/>
      </dsp:nvSpPr>
      <dsp:spPr>
        <a:xfrm rot="16200000">
          <a:off x="-1388571" y="1389634"/>
          <a:ext cx="5544616" cy="2765346"/>
        </a:xfrm>
        <a:prstGeom prst="flowChartManualOperati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0" rIns="144000" bIns="0" numCol="1" spcCol="1270" anchor="t" anchorCtr="0">
          <a:noAutofit/>
        </a:bodyPr>
        <a:lstStyle/>
        <a:p>
          <a:pPr lvl="0" algn="l" defTabSz="1244600">
            <a:lnSpc>
              <a:spcPct val="90000"/>
            </a:lnSpc>
            <a:spcBef>
              <a:spcPct val="0"/>
            </a:spcBef>
            <a:spcAft>
              <a:spcPct val="35000"/>
            </a:spcAft>
          </a:pPr>
          <a:r>
            <a:rPr lang="zh-TW" altLang="en-US" sz="2800" b="1" kern="1200" dirty="0" smtClean="0">
              <a:solidFill>
                <a:schemeClr val="tx1"/>
              </a:solidFill>
              <a:latin typeface="標楷體" pitchFamily="65" charset="-120"/>
              <a:ea typeface="標楷體" pitchFamily="65" charset="-120"/>
            </a:rPr>
            <a:t>違約</a:t>
          </a:r>
          <a:endParaRPr lang="zh-TW" altLang="en-US" sz="2800" b="1" kern="1200" dirty="0">
            <a:solidFill>
              <a:schemeClr val="tx1"/>
            </a:solidFill>
            <a:latin typeface="標楷體" pitchFamily="65" charset="-120"/>
            <a:ea typeface="標楷體" pitchFamily="65" charset="-120"/>
          </a:endParaRPr>
        </a:p>
        <a:p>
          <a:pPr marL="228600" lvl="1" indent="-228600" algn="l" defTabSz="977900">
            <a:lnSpc>
              <a:spcPct val="90000"/>
            </a:lnSpc>
            <a:spcBef>
              <a:spcPct val="0"/>
            </a:spcBef>
            <a:spcAft>
              <a:spcPct val="15000"/>
            </a:spcAft>
            <a:buChar char="••"/>
          </a:pPr>
          <a:r>
            <a:rPr lang="zh-TW" altLang="en-US" sz="2200" kern="1200" dirty="0" smtClean="0">
              <a:solidFill>
                <a:schemeClr val="bg1"/>
              </a:solidFill>
              <a:latin typeface="標楷體" pitchFamily="65" charset="-120"/>
              <a:ea typeface="標楷體" pitchFamily="65" charset="-120"/>
            </a:rPr>
            <a:t>已申報當沖，若申報違約，應</a:t>
          </a:r>
          <a:r>
            <a:rPr lang="zh-TW" altLang="en-US" sz="2200" u="sng" kern="1200" dirty="0" smtClean="0">
              <a:solidFill>
                <a:schemeClr val="bg1"/>
              </a:solidFill>
              <a:latin typeface="標楷體" pitchFamily="65" charset="-120"/>
              <a:ea typeface="標楷體" pitchFamily="65" charset="-120"/>
            </a:rPr>
            <a:t>直接申報違約互抵</a:t>
          </a:r>
          <a:r>
            <a:rPr lang="zh-TW" altLang="en-US" sz="2200" kern="1200" dirty="0" smtClean="0">
              <a:solidFill>
                <a:schemeClr val="bg1"/>
              </a:solidFill>
              <a:latin typeface="標楷體" pitchFamily="65" charset="-120"/>
              <a:ea typeface="標楷體" pitchFamily="65" charset="-120"/>
            </a:rPr>
            <a:t>資料，無須先取消申報當沖部位</a:t>
          </a:r>
          <a:endParaRPr lang="zh-TW" altLang="en-US" sz="2200" kern="1200" dirty="0">
            <a:solidFill>
              <a:schemeClr val="bg1"/>
            </a:solidFill>
            <a:latin typeface="標楷體" pitchFamily="65" charset="-120"/>
            <a:ea typeface="標楷體" pitchFamily="65" charset="-120"/>
          </a:endParaRPr>
        </a:p>
      </dsp:txBody>
      <dsp:txXfrm rot="16200000">
        <a:off x="-1388571" y="1389634"/>
        <a:ext cx="5544616" cy="2765346"/>
      </dsp:txXfrm>
    </dsp:sp>
    <dsp:sp modelId="{86345C48-410B-45D6-A85E-2D2418856352}">
      <dsp:nvSpPr>
        <dsp:cNvPr id="0" name=""/>
        <dsp:cNvSpPr/>
      </dsp:nvSpPr>
      <dsp:spPr>
        <a:xfrm rot="16200000">
          <a:off x="1594575" y="1389634"/>
          <a:ext cx="5544616" cy="2765346"/>
        </a:xfrm>
        <a:prstGeom prst="flowChartManualOperation">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0" rIns="144000" bIns="0" numCol="1" spcCol="1270" anchor="t" anchorCtr="0">
          <a:noAutofit/>
        </a:bodyPr>
        <a:lstStyle/>
        <a:p>
          <a:pPr lvl="0" algn="l" defTabSz="1155700">
            <a:lnSpc>
              <a:spcPct val="90000"/>
            </a:lnSpc>
            <a:spcBef>
              <a:spcPct val="0"/>
            </a:spcBef>
            <a:spcAft>
              <a:spcPct val="35000"/>
            </a:spcAft>
          </a:pPr>
          <a:r>
            <a:rPr lang="zh-TW" altLang="en-US" sz="2600" b="1" kern="1200" dirty="0" smtClean="0">
              <a:solidFill>
                <a:schemeClr val="tx1"/>
              </a:solidFill>
              <a:latin typeface="標楷體" pitchFamily="65" charset="-120"/>
              <a:ea typeface="標楷體" pitchFamily="65" charset="-120"/>
            </a:rPr>
            <a:t>錯帳及更正帳號</a:t>
          </a:r>
          <a:endParaRPr lang="zh-TW" altLang="en-US" sz="2600" b="1" kern="1200" dirty="0">
            <a:solidFill>
              <a:schemeClr val="tx1"/>
            </a:solidFill>
            <a:latin typeface="標楷體" pitchFamily="65" charset="-120"/>
            <a:ea typeface="標楷體" pitchFamily="65" charset="-120"/>
          </a:endParaRPr>
        </a:p>
        <a:p>
          <a:pPr marL="228600" lvl="1" indent="-228600" algn="l" defTabSz="889000">
            <a:lnSpc>
              <a:spcPct val="90000"/>
            </a:lnSpc>
            <a:spcBef>
              <a:spcPct val="0"/>
            </a:spcBef>
            <a:spcAft>
              <a:spcPct val="15000"/>
            </a:spcAft>
            <a:buChar char="••"/>
          </a:pPr>
          <a:r>
            <a:rPr lang="en-US" altLang="zh-TW" sz="2000" kern="1200" dirty="0" smtClean="0">
              <a:solidFill>
                <a:schemeClr val="bg1"/>
              </a:solidFill>
              <a:latin typeface="Times New Roman" pitchFamily="18" charset="0"/>
              <a:ea typeface="標楷體" pitchFamily="65" charset="-120"/>
              <a:cs typeface="Times New Roman" pitchFamily="18" charset="0"/>
            </a:rPr>
            <a:t>T+2</a:t>
          </a:r>
          <a:r>
            <a:rPr lang="zh-TW" altLang="en-US" sz="2000" kern="1200" dirty="0" smtClean="0">
              <a:solidFill>
                <a:schemeClr val="bg1"/>
              </a:solidFill>
              <a:latin typeface="Times New Roman" pitchFamily="18" charset="0"/>
              <a:ea typeface="標楷體" pitchFamily="65" charset="-120"/>
              <a:cs typeface="Times New Roman" pitchFamily="18" charset="0"/>
            </a:rPr>
            <a:t>日</a:t>
          </a:r>
          <a:r>
            <a:rPr lang="en-US" altLang="zh-TW" sz="2000" kern="1200" dirty="0" smtClean="0">
              <a:solidFill>
                <a:schemeClr val="bg1"/>
              </a:solidFill>
              <a:latin typeface="Times New Roman" pitchFamily="18" charset="0"/>
              <a:ea typeface="標楷體" pitchFamily="65" charset="-120"/>
              <a:cs typeface="Times New Roman" pitchFamily="18" charset="0"/>
            </a:rPr>
            <a:t>10</a:t>
          </a:r>
          <a:r>
            <a:rPr lang="zh-TW" altLang="en-US" sz="2000" kern="1200" dirty="0" smtClean="0">
              <a:solidFill>
                <a:schemeClr val="bg1"/>
              </a:solidFill>
              <a:latin typeface="Times New Roman" pitchFamily="18" charset="0"/>
              <a:ea typeface="標楷體" pitchFamily="65" charset="-120"/>
              <a:cs typeface="Times New Roman" pitchFamily="18" charset="0"/>
            </a:rPr>
            <a:t>點</a:t>
          </a:r>
          <a:r>
            <a:rPr lang="zh-TW" altLang="en-US" sz="2000" kern="1200" dirty="0" smtClean="0">
              <a:solidFill>
                <a:schemeClr val="bg1"/>
              </a:solidFill>
              <a:latin typeface="標楷體" pitchFamily="65" charset="-120"/>
              <a:ea typeface="標楷體" pitchFamily="65" charset="-120"/>
            </a:rPr>
            <a:t>前：應</a:t>
          </a:r>
          <a:r>
            <a:rPr lang="zh-TW" altLang="en-US" sz="2000" u="sng" kern="1200" dirty="0" smtClean="0">
              <a:solidFill>
                <a:schemeClr val="bg1"/>
              </a:solidFill>
              <a:latin typeface="標楷體" pitchFamily="65" charset="-120"/>
              <a:ea typeface="標楷體" pitchFamily="65" charset="-120"/>
            </a:rPr>
            <a:t>先取消已申報之當沖部位</a:t>
          </a:r>
          <a:r>
            <a:rPr lang="zh-TW" altLang="en-US" sz="2000" kern="1200" dirty="0" smtClean="0">
              <a:solidFill>
                <a:schemeClr val="bg1"/>
              </a:solidFill>
              <a:latin typeface="標楷體" pitchFamily="65" charset="-120"/>
              <a:ea typeface="標楷體" pitchFamily="65" charset="-120"/>
            </a:rPr>
            <a:t>，再報錯帳或更正帳號</a:t>
          </a:r>
          <a:endParaRPr lang="zh-TW" altLang="en-US" sz="2000" kern="1200" dirty="0">
            <a:solidFill>
              <a:schemeClr val="bg1"/>
            </a:solidFill>
            <a:latin typeface="標楷體" pitchFamily="65" charset="-120"/>
            <a:ea typeface="標楷體" pitchFamily="65" charset="-120"/>
          </a:endParaRPr>
        </a:p>
        <a:p>
          <a:pPr marL="228600" lvl="1" indent="-228600" algn="l" defTabSz="889000">
            <a:lnSpc>
              <a:spcPct val="90000"/>
            </a:lnSpc>
            <a:spcBef>
              <a:spcPct val="0"/>
            </a:spcBef>
            <a:spcAft>
              <a:spcPct val="15000"/>
            </a:spcAft>
            <a:buChar char="••"/>
          </a:pPr>
          <a:r>
            <a:rPr lang="en-US" altLang="zh-TW" sz="2000" kern="1200" dirty="0" smtClean="0">
              <a:solidFill>
                <a:schemeClr val="bg1"/>
              </a:solidFill>
              <a:latin typeface="Times New Roman" pitchFamily="18" charset="0"/>
              <a:ea typeface="標楷體" pitchFamily="65" charset="-120"/>
              <a:cs typeface="Times New Roman" pitchFamily="18" charset="0"/>
            </a:rPr>
            <a:t>T+2</a:t>
          </a:r>
          <a:r>
            <a:rPr lang="zh-TW" altLang="en-US" sz="2000" kern="1200" dirty="0" smtClean="0">
              <a:solidFill>
                <a:schemeClr val="bg1"/>
              </a:solidFill>
              <a:latin typeface="Times New Roman" pitchFamily="18" charset="0"/>
              <a:ea typeface="標楷體" pitchFamily="65" charset="-120"/>
              <a:cs typeface="Times New Roman" pitchFamily="18" charset="0"/>
            </a:rPr>
            <a:t>日</a:t>
          </a:r>
          <a:r>
            <a:rPr lang="en-US" altLang="zh-TW" sz="2000" kern="1200" dirty="0" smtClean="0">
              <a:solidFill>
                <a:schemeClr val="bg1"/>
              </a:solidFill>
              <a:latin typeface="Times New Roman" pitchFamily="18" charset="0"/>
              <a:ea typeface="標楷體" pitchFamily="65" charset="-120"/>
              <a:cs typeface="Times New Roman" pitchFamily="18" charset="0"/>
            </a:rPr>
            <a:t>10</a:t>
          </a:r>
          <a:r>
            <a:rPr lang="zh-TW" altLang="en-US" sz="2000" kern="1200" dirty="0" smtClean="0">
              <a:solidFill>
                <a:schemeClr val="bg1"/>
              </a:solidFill>
              <a:latin typeface="Times New Roman" pitchFamily="18" charset="0"/>
              <a:ea typeface="標楷體" pitchFamily="65" charset="-120"/>
              <a:cs typeface="Times New Roman" pitchFamily="18" charset="0"/>
            </a:rPr>
            <a:t>點後</a:t>
          </a:r>
          <a:r>
            <a:rPr lang="en-US" altLang="zh-TW" sz="2000" kern="1200" dirty="0" smtClean="0">
              <a:solidFill>
                <a:schemeClr val="bg1"/>
              </a:solidFill>
              <a:latin typeface="標楷體" pitchFamily="65" charset="-120"/>
              <a:ea typeface="標楷體" pitchFamily="65" charset="-120"/>
            </a:rPr>
            <a:t>(</a:t>
          </a:r>
          <a:r>
            <a:rPr lang="zh-TW" altLang="en-US" sz="2000" kern="1200" dirty="0" smtClean="0">
              <a:solidFill>
                <a:schemeClr val="bg1"/>
              </a:solidFill>
              <a:latin typeface="標楷體" pitchFamily="65" charset="-120"/>
              <a:ea typeface="標楷體" pitchFamily="65" charset="-120"/>
            </a:rPr>
            <a:t>含申報遲延交割</a:t>
          </a:r>
          <a:r>
            <a:rPr lang="en-US" altLang="zh-TW" sz="2000" kern="1200" dirty="0" smtClean="0">
              <a:solidFill>
                <a:schemeClr val="bg1"/>
              </a:solidFill>
              <a:latin typeface="標楷體" pitchFamily="65" charset="-120"/>
              <a:ea typeface="標楷體" pitchFamily="65" charset="-120"/>
            </a:rPr>
            <a:t>)</a:t>
          </a:r>
          <a:r>
            <a:rPr lang="zh-TW" altLang="en-US" sz="2000" kern="1200" dirty="0" smtClean="0">
              <a:solidFill>
                <a:schemeClr val="bg1"/>
              </a:solidFill>
              <a:latin typeface="標楷體" pitchFamily="65" charset="-120"/>
              <a:ea typeface="標楷體" pitchFamily="65" charset="-120"/>
            </a:rPr>
            <a:t>：僅</a:t>
          </a:r>
          <a:r>
            <a:rPr lang="zh-TW" altLang="en-US" sz="2000" u="none" kern="1200" dirty="0" smtClean="0">
              <a:solidFill>
                <a:schemeClr val="bg1"/>
              </a:solidFill>
              <a:latin typeface="標楷體" pitchFamily="65" charset="-120"/>
              <a:ea typeface="標楷體" pitchFamily="65" charset="-120"/>
            </a:rPr>
            <a:t>得就</a:t>
          </a:r>
          <a:r>
            <a:rPr lang="zh-TW" altLang="en-US" sz="2000" u="sng" kern="1200" dirty="0" smtClean="0">
              <a:solidFill>
                <a:schemeClr val="bg1"/>
              </a:solidFill>
              <a:latin typeface="標楷體" pitchFamily="65" charset="-120"/>
              <a:ea typeface="標楷體" pitchFamily="65" charset="-120"/>
            </a:rPr>
            <a:t>當沖互抵後差額申報錯帳，不得申報更正帳號</a:t>
          </a:r>
          <a:endParaRPr lang="zh-TW" altLang="en-US" sz="2000" u="sng" kern="1200" dirty="0">
            <a:solidFill>
              <a:schemeClr val="bg1"/>
            </a:solidFill>
            <a:latin typeface="標楷體" pitchFamily="65" charset="-120"/>
            <a:ea typeface="標楷體" pitchFamily="65" charset="-120"/>
          </a:endParaRPr>
        </a:p>
      </dsp:txBody>
      <dsp:txXfrm rot="16200000">
        <a:off x="1594575" y="1389634"/>
        <a:ext cx="5544616" cy="2765346"/>
      </dsp:txXfrm>
    </dsp:sp>
    <dsp:sp modelId="{9EE4E9F5-0516-4D28-9991-93B403BFF2D5}">
      <dsp:nvSpPr>
        <dsp:cNvPr id="0" name=""/>
        <dsp:cNvSpPr/>
      </dsp:nvSpPr>
      <dsp:spPr>
        <a:xfrm rot="16200000">
          <a:off x="4556923" y="1389634"/>
          <a:ext cx="5544616" cy="2765346"/>
        </a:xfrm>
        <a:prstGeom prst="flowChartManualOperati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0" rIns="144000" bIns="0" numCol="1" spcCol="1270" anchor="t" anchorCtr="0">
          <a:noAutofit/>
        </a:bodyPr>
        <a:lstStyle/>
        <a:p>
          <a:pPr lvl="0" algn="l" defTabSz="1244600">
            <a:lnSpc>
              <a:spcPct val="90000"/>
            </a:lnSpc>
            <a:spcBef>
              <a:spcPct val="0"/>
            </a:spcBef>
            <a:spcAft>
              <a:spcPct val="35000"/>
            </a:spcAft>
          </a:pPr>
          <a:r>
            <a:rPr lang="zh-TW" altLang="en-US" sz="2800" b="1" kern="1200" dirty="0" smtClean="0">
              <a:solidFill>
                <a:schemeClr val="tx1"/>
              </a:solidFill>
              <a:latin typeface="標楷體" pitchFamily="65" charset="-120"/>
              <a:ea typeface="標楷體" pitchFamily="65" charset="-120"/>
            </a:rPr>
            <a:t>改類</a:t>
          </a:r>
          <a:endParaRPr lang="zh-TW" altLang="en-US" sz="2800" b="1" kern="1200" dirty="0">
            <a:solidFill>
              <a:schemeClr val="tx1"/>
            </a:solidFill>
            <a:latin typeface="標楷體" pitchFamily="65" charset="-120"/>
            <a:ea typeface="標楷體" pitchFamily="65" charset="-120"/>
          </a:endParaRPr>
        </a:p>
        <a:p>
          <a:pPr marL="228600" lvl="1" indent="-228600" algn="l" defTabSz="889000">
            <a:lnSpc>
              <a:spcPct val="90000"/>
            </a:lnSpc>
            <a:spcBef>
              <a:spcPct val="0"/>
            </a:spcBef>
            <a:spcAft>
              <a:spcPct val="15000"/>
            </a:spcAft>
            <a:buChar char="••"/>
          </a:pPr>
          <a:r>
            <a:rPr lang="zh-TW" altLang="en-US" sz="2000" kern="1200" dirty="0" smtClean="0">
              <a:solidFill>
                <a:schemeClr val="bg1"/>
              </a:solidFill>
              <a:latin typeface="標楷體" pitchFamily="65" charset="-120"/>
              <a:ea typeface="標楷體" pitchFamily="65" charset="-120"/>
            </a:rPr>
            <a:t>先</a:t>
          </a:r>
          <a:r>
            <a:rPr lang="zh-TW" altLang="en-US" sz="2000" u="sng" kern="1200" dirty="0" smtClean="0">
              <a:solidFill>
                <a:schemeClr val="bg1"/>
              </a:solidFill>
              <a:latin typeface="標楷體" pitchFamily="65" charset="-120"/>
              <a:ea typeface="標楷體" pitchFamily="65" charset="-120"/>
            </a:rPr>
            <a:t>取消申報當沖部</a:t>
          </a:r>
          <a:r>
            <a:rPr lang="zh-TW" altLang="en-US" sz="2000" kern="1200" dirty="0" smtClean="0">
              <a:solidFill>
                <a:schemeClr val="bg1"/>
              </a:solidFill>
              <a:latin typeface="標楷體" pitchFamily="65" charset="-120"/>
              <a:ea typeface="標楷體" pitchFamily="65" charset="-120"/>
            </a:rPr>
            <a:t>位，並於</a:t>
          </a:r>
          <a:r>
            <a:rPr lang="en-US" altLang="zh-TW" sz="2000" u="sng" kern="1200" dirty="0" smtClean="0">
              <a:solidFill>
                <a:schemeClr val="bg1"/>
              </a:solidFill>
              <a:latin typeface="Times New Roman" pitchFamily="18" charset="0"/>
              <a:ea typeface="標楷體" pitchFamily="65" charset="-120"/>
              <a:cs typeface="Times New Roman" pitchFamily="18" charset="0"/>
            </a:rPr>
            <a:t>T</a:t>
          </a:r>
          <a:r>
            <a:rPr lang="zh-TW" altLang="en-US" sz="2000" u="sng" kern="1200" dirty="0" smtClean="0">
              <a:solidFill>
                <a:schemeClr val="bg1"/>
              </a:solidFill>
              <a:latin typeface="Times New Roman" pitchFamily="18" charset="0"/>
              <a:ea typeface="標楷體" pitchFamily="65" charset="-120"/>
              <a:cs typeface="Times New Roman" pitchFamily="18" charset="0"/>
            </a:rPr>
            <a:t>日</a:t>
          </a:r>
          <a:r>
            <a:rPr lang="en-US" altLang="zh-TW" sz="2000" u="sng" kern="1200" dirty="0" smtClean="0">
              <a:solidFill>
                <a:schemeClr val="bg1"/>
              </a:solidFill>
              <a:latin typeface="Times New Roman" pitchFamily="18" charset="0"/>
              <a:ea typeface="標楷體" pitchFamily="65" charset="-120"/>
              <a:cs typeface="Times New Roman" pitchFamily="18" charset="0"/>
            </a:rPr>
            <a:t>6</a:t>
          </a:r>
          <a:r>
            <a:rPr lang="zh-TW" altLang="en-US" sz="2000" u="sng" kern="1200" dirty="0" smtClean="0">
              <a:solidFill>
                <a:schemeClr val="bg1"/>
              </a:solidFill>
              <a:latin typeface="標楷體" pitchFamily="65" charset="-120"/>
              <a:ea typeface="標楷體" pitchFamily="65" charset="-120"/>
            </a:rPr>
            <a:t>點前申報改類</a:t>
          </a:r>
          <a:r>
            <a:rPr lang="en-US" altLang="zh-TW" sz="2000" u="sng" kern="1200" dirty="0" smtClean="0">
              <a:solidFill>
                <a:schemeClr val="bg1"/>
              </a:solidFill>
              <a:latin typeface="標楷體" pitchFamily="65" charset="-120"/>
              <a:ea typeface="標楷體" pitchFamily="65" charset="-120"/>
            </a:rPr>
            <a:t/>
          </a:r>
          <a:br>
            <a:rPr lang="en-US" altLang="zh-TW" sz="2000" u="sng" kern="1200" dirty="0" smtClean="0">
              <a:solidFill>
                <a:schemeClr val="bg1"/>
              </a:solidFill>
              <a:latin typeface="標楷體" pitchFamily="65" charset="-120"/>
              <a:ea typeface="標楷體" pitchFamily="65" charset="-120"/>
            </a:rPr>
          </a:br>
          <a:endParaRPr lang="zh-TW" altLang="en-US" sz="2000" u="sng" kern="1200" dirty="0">
            <a:solidFill>
              <a:schemeClr val="bg1"/>
            </a:solidFill>
          </a:endParaRPr>
        </a:p>
        <a:p>
          <a:pPr marL="228600" lvl="1" indent="-228600" algn="l" defTabSz="889000">
            <a:lnSpc>
              <a:spcPct val="90000"/>
            </a:lnSpc>
            <a:spcBef>
              <a:spcPct val="0"/>
            </a:spcBef>
            <a:spcAft>
              <a:spcPct val="15000"/>
            </a:spcAft>
            <a:buChar char="••"/>
          </a:pPr>
          <a:r>
            <a:rPr lang="zh-TW" altLang="en-US" sz="2000" u="none" kern="1200" dirty="0" smtClean="0">
              <a:solidFill>
                <a:schemeClr val="bg1"/>
              </a:solidFill>
              <a:latin typeface="標楷體" pitchFamily="65" charset="-120"/>
              <a:ea typeface="標楷體" pitchFamily="65" charset="-120"/>
            </a:rPr>
            <a:t>原非現款現券交易，若於</a:t>
          </a:r>
          <a:r>
            <a:rPr lang="en-US" altLang="en-US" sz="2000" u="none" kern="1200" dirty="0" smtClean="0">
              <a:solidFill>
                <a:schemeClr val="bg1"/>
              </a:solidFill>
              <a:latin typeface="標楷體" pitchFamily="65" charset="-120"/>
              <a:ea typeface="標楷體" pitchFamily="65" charset="-120"/>
            </a:rPr>
            <a:t>T</a:t>
          </a:r>
          <a:r>
            <a:rPr lang="zh-TW" altLang="en-US" sz="2000" u="none" kern="1200" dirty="0" smtClean="0">
              <a:solidFill>
                <a:schemeClr val="bg1"/>
              </a:solidFill>
              <a:latin typeface="標楷體" pitchFamily="65" charset="-120"/>
              <a:ea typeface="標楷體" pitchFamily="65" charset="-120"/>
            </a:rPr>
            <a:t>日</a:t>
          </a:r>
          <a:r>
            <a:rPr lang="en-US" altLang="en-US" sz="2000" u="none" kern="1200" dirty="0" smtClean="0">
              <a:solidFill>
                <a:schemeClr val="bg1"/>
              </a:solidFill>
              <a:latin typeface="標楷體" pitchFamily="65" charset="-120"/>
              <a:ea typeface="標楷體" pitchFamily="65" charset="-120"/>
            </a:rPr>
            <a:t>6</a:t>
          </a:r>
          <a:r>
            <a:rPr lang="zh-TW" altLang="en-US" sz="2000" u="none" kern="1200" dirty="0" smtClean="0">
              <a:solidFill>
                <a:schemeClr val="bg1"/>
              </a:solidFill>
              <a:latin typeface="標楷體" pitchFamily="65" charset="-120"/>
              <a:ea typeface="標楷體" pitchFamily="65" charset="-120"/>
            </a:rPr>
            <a:t>點前已申報改類為現款現券，該部位可申報當沖</a:t>
          </a:r>
          <a:endParaRPr lang="zh-TW" altLang="en-US" sz="2000" u="none" kern="1200" dirty="0">
            <a:solidFill>
              <a:schemeClr val="bg1"/>
            </a:solidFill>
            <a:latin typeface="標楷體" pitchFamily="65" charset="-120"/>
            <a:ea typeface="標楷體" pitchFamily="65" charset="-120"/>
          </a:endParaRPr>
        </a:p>
      </dsp:txBody>
      <dsp:txXfrm rot="16200000">
        <a:off x="4556923" y="1389634"/>
        <a:ext cx="5544616" cy="276534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9575" cy="496888"/>
          </a:xfrm>
          <a:prstGeom prst="rect">
            <a:avLst/>
          </a:prstGeom>
        </p:spPr>
        <p:txBody>
          <a:bodyPr vert="horz" lIns="91430" tIns="45715" rIns="91430" bIns="45715" rtlCol="0"/>
          <a:lstStyle>
            <a:lvl1pPr algn="l">
              <a:defRPr sz="1200"/>
            </a:lvl1pPr>
          </a:lstStyle>
          <a:p>
            <a:endParaRPr lang="zh-TW" altLang="en-US"/>
          </a:p>
        </p:txBody>
      </p:sp>
      <p:sp>
        <p:nvSpPr>
          <p:cNvPr id="3" name="日期版面配置區 2"/>
          <p:cNvSpPr>
            <a:spLocks noGrp="1"/>
          </p:cNvSpPr>
          <p:nvPr>
            <p:ph type="dt" sz="quarter" idx="1"/>
          </p:nvPr>
        </p:nvSpPr>
        <p:spPr>
          <a:xfrm>
            <a:off x="3854451" y="0"/>
            <a:ext cx="2949575" cy="496888"/>
          </a:xfrm>
          <a:prstGeom prst="rect">
            <a:avLst/>
          </a:prstGeom>
        </p:spPr>
        <p:txBody>
          <a:bodyPr vert="horz" lIns="91430" tIns="45715" rIns="91430" bIns="45715" rtlCol="0"/>
          <a:lstStyle>
            <a:lvl1pPr algn="r">
              <a:defRPr sz="1200"/>
            </a:lvl1pPr>
          </a:lstStyle>
          <a:p>
            <a:fld id="{AAB6F914-BEA7-4EB8-8548-FAC1D28E2783}" type="datetimeFigureOut">
              <a:rPr lang="zh-TW" altLang="en-US" smtClean="0"/>
              <a:pPr/>
              <a:t>2014/5/30</a:t>
            </a:fld>
            <a:endParaRPr lang="zh-TW" altLang="en-US"/>
          </a:p>
        </p:txBody>
      </p:sp>
      <p:sp>
        <p:nvSpPr>
          <p:cNvPr id="4" name="頁尾版面配置區 3"/>
          <p:cNvSpPr>
            <a:spLocks noGrp="1"/>
          </p:cNvSpPr>
          <p:nvPr>
            <p:ph type="ftr" sz="quarter" idx="2"/>
          </p:nvPr>
        </p:nvSpPr>
        <p:spPr>
          <a:xfrm>
            <a:off x="1" y="9440864"/>
            <a:ext cx="2949575" cy="496887"/>
          </a:xfrm>
          <a:prstGeom prst="rect">
            <a:avLst/>
          </a:prstGeom>
        </p:spPr>
        <p:txBody>
          <a:bodyPr vert="horz" lIns="91430" tIns="45715" rIns="91430" bIns="45715"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4451" y="9440864"/>
            <a:ext cx="2949575" cy="496887"/>
          </a:xfrm>
          <a:prstGeom prst="rect">
            <a:avLst/>
          </a:prstGeom>
        </p:spPr>
        <p:txBody>
          <a:bodyPr vert="horz" lIns="91430" tIns="45715" rIns="91430" bIns="45715" rtlCol="0" anchor="b"/>
          <a:lstStyle>
            <a:lvl1pPr algn="r">
              <a:defRPr sz="1200"/>
            </a:lvl1pPr>
          </a:lstStyle>
          <a:p>
            <a:fld id="{812E5DFB-970C-4DE0-AC87-5F495788D61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2949575" cy="496888"/>
          </a:xfrm>
          <a:prstGeom prst="rect">
            <a:avLst/>
          </a:prstGeom>
        </p:spPr>
        <p:txBody>
          <a:bodyPr vert="horz" lIns="91420" tIns="45710" rIns="91420" bIns="45710" rtlCol="0"/>
          <a:lstStyle>
            <a:lvl1pPr algn="l">
              <a:defRPr sz="1200"/>
            </a:lvl1pPr>
          </a:lstStyle>
          <a:p>
            <a:endParaRPr lang="zh-TW" altLang="en-US"/>
          </a:p>
        </p:txBody>
      </p:sp>
      <p:sp>
        <p:nvSpPr>
          <p:cNvPr id="3" name="日期版面配置區 2"/>
          <p:cNvSpPr>
            <a:spLocks noGrp="1"/>
          </p:cNvSpPr>
          <p:nvPr>
            <p:ph type="dt" idx="1"/>
          </p:nvPr>
        </p:nvSpPr>
        <p:spPr>
          <a:xfrm>
            <a:off x="3854452" y="0"/>
            <a:ext cx="2949575" cy="496888"/>
          </a:xfrm>
          <a:prstGeom prst="rect">
            <a:avLst/>
          </a:prstGeom>
        </p:spPr>
        <p:txBody>
          <a:bodyPr vert="horz" lIns="91420" tIns="45710" rIns="91420" bIns="45710" rtlCol="0"/>
          <a:lstStyle>
            <a:lvl1pPr algn="r">
              <a:defRPr sz="1200"/>
            </a:lvl1pPr>
          </a:lstStyle>
          <a:p>
            <a:fld id="{E0D7FD01-A7CE-4AD6-9930-7DEAF6AE20D0}" type="datetimeFigureOut">
              <a:rPr lang="zh-TW" altLang="en-US" smtClean="0"/>
              <a:pPr/>
              <a:t>2014/5/30</a:t>
            </a:fld>
            <a:endParaRPr lang="zh-TW" altLang="en-US"/>
          </a:p>
        </p:txBody>
      </p:sp>
      <p:sp>
        <p:nvSpPr>
          <p:cNvPr id="4" name="投影片圖像版面配置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20" tIns="45710" rIns="91420" bIns="45710" rtlCol="0" anchor="ctr"/>
          <a:lstStyle/>
          <a:p>
            <a:endParaRPr lang="zh-TW" altLang="en-US"/>
          </a:p>
        </p:txBody>
      </p:sp>
      <p:sp>
        <p:nvSpPr>
          <p:cNvPr id="5" name="備忘稿版面配置區 4"/>
          <p:cNvSpPr>
            <a:spLocks noGrp="1"/>
          </p:cNvSpPr>
          <p:nvPr>
            <p:ph type="body" sz="quarter" idx="3"/>
          </p:nvPr>
        </p:nvSpPr>
        <p:spPr>
          <a:xfrm>
            <a:off x="681040" y="4721225"/>
            <a:ext cx="5443537" cy="4471988"/>
          </a:xfrm>
          <a:prstGeom prst="rect">
            <a:avLst/>
          </a:prstGeom>
        </p:spPr>
        <p:txBody>
          <a:bodyPr vert="horz" lIns="91420" tIns="45710" rIns="91420" bIns="4571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2" y="9440865"/>
            <a:ext cx="2949575" cy="496887"/>
          </a:xfrm>
          <a:prstGeom prst="rect">
            <a:avLst/>
          </a:prstGeom>
        </p:spPr>
        <p:txBody>
          <a:bodyPr vert="horz" lIns="91420" tIns="45710" rIns="91420" bIns="4571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4452" y="9440865"/>
            <a:ext cx="2949575" cy="496887"/>
          </a:xfrm>
          <a:prstGeom prst="rect">
            <a:avLst/>
          </a:prstGeom>
        </p:spPr>
        <p:txBody>
          <a:bodyPr vert="horz" lIns="91420" tIns="45710" rIns="91420" bIns="45710" rtlCol="0" anchor="b"/>
          <a:lstStyle>
            <a:lvl1pPr algn="r">
              <a:defRPr sz="1200"/>
            </a:lvl1pPr>
          </a:lstStyle>
          <a:p>
            <a:fld id="{D0A7846F-3533-40FE-A512-51F01B31828F}"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D0A7846F-3533-40FE-A512-51F01B31828F}" type="slidenum">
              <a:rPr lang="zh-TW" altLang="en-US" smtClean="0"/>
              <a:pPr/>
              <a:t>9</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D0A7846F-3533-40FE-A512-51F01B31828F}" type="slidenum">
              <a:rPr lang="zh-TW" altLang="en-US" smtClean="0"/>
              <a:pPr/>
              <a:t>11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封面">
    <p:spTree>
      <p:nvGrpSpPr>
        <p:cNvPr id="1" name=""/>
        <p:cNvGrpSpPr/>
        <p:nvPr/>
      </p:nvGrpSpPr>
      <p:grpSpPr>
        <a:xfrm>
          <a:off x="0" y="0"/>
          <a:ext cx="0" cy="0"/>
          <a:chOff x="0" y="0"/>
          <a:chExt cx="0" cy="0"/>
        </a:xfrm>
      </p:grpSpPr>
      <p:pic>
        <p:nvPicPr>
          <p:cNvPr id="4" name="圖片 6" descr="簡報封面頁-A.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 name="圖片 6" descr="臺灣證券交易所LOGO、1願景-彩色.png"/>
          <p:cNvPicPr>
            <a:picLocks noChangeAspect="1"/>
          </p:cNvPicPr>
          <p:nvPr/>
        </p:nvPicPr>
        <p:blipFill>
          <a:blip r:embed="rId3" cstate="print"/>
          <a:srcRect/>
          <a:stretch>
            <a:fillRect/>
          </a:stretch>
        </p:blipFill>
        <p:spPr bwMode="auto">
          <a:xfrm>
            <a:off x="504825" y="304800"/>
            <a:ext cx="3316288" cy="704850"/>
          </a:xfrm>
          <a:prstGeom prst="rect">
            <a:avLst/>
          </a:prstGeom>
          <a:noFill/>
          <a:ln w="9525">
            <a:noFill/>
            <a:miter lim="800000"/>
            <a:headEnd/>
            <a:tailEnd/>
          </a:ln>
        </p:spPr>
      </p:pic>
      <p:pic>
        <p:nvPicPr>
          <p:cNvPr id="6" name="Picture 2" descr="D:\yi-siou\Twse\1020527-證交所各類文宣品\LOGO、標語-PNG檔\竭誠為您服務-藍.png"/>
          <p:cNvPicPr>
            <a:picLocks noChangeAspect="1" noChangeArrowheads="1"/>
          </p:cNvPicPr>
          <p:nvPr/>
        </p:nvPicPr>
        <p:blipFill>
          <a:blip r:embed="rId4" cstate="print"/>
          <a:srcRect/>
          <a:stretch>
            <a:fillRect/>
          </a:stretch>
        </p:blipFill>
        <p:spPr bwMode="auto">
          <a:xfrm>
            <a:off x="6300788" y="549275"/>
            <a:ext cx="2239962" cy="290513"/>
          </a:xfrm>
          <a:prstGeom prst="rect">
            <a:avLst/>
          </a:prstGeom>
          <a:noFill/>
          <a:ln w="9525">
            <a:noFill/>
            <a:miter lim="800000"/>
            <a:headEnd/>
            <a:tailEnd/>
          </a:ln>
        </p:spPr>
      </p:pic>
      <p:pic>
        <p:nvPicPr>
          <p:cNvPr id="7" name="Picture 3" descr="D:\yi-siou\Twse\1020527-證交所各類文宣品\LOGO、標語-PNG檔\2任務3策略標語-簡報封面.png"/>
          <p:cNvPicPr>
            <a:picLocks noChangeAspect="1" noChangeArrowheads="1"/>
          </p:cNvPicPr>
          <p:nvPr/>
        </p:nvPicPr>
        <p:blipFill>
          <a:blip r:embed="rId5" cstate="print"/>
          <a:srcRect/>
          <a:stretch>
            <a:fillRect/>
          </a:stretch>
        </p:blipFill>
        <p:spPr bwMode="auto">
          <a:xfrm>
            <a:off x="552450" y="6307138"/>
            <a:ext cx="8027988" cy="317500"/>
          </a:xfrm>
          <a:prstGeom prst="rect">
            <a:avLst/>
          </a:prstGeom>
          <a:noFill/>
          <a:ln w="9525">
            <a:noFill/>
            <a:miter lim="800000"/>
            <a:headEnd/>
            <a:tailEnd/>
          </a:ln>
        </p:spPr>
      </p:pic>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8"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9" name="頁尾版面配置區 4"/>
          <p:cNvSpPr>
            <a:spLocks noGrp="1"/>
          </p:cNvSpPr>
          <p:nvPr>
            <p:ph type="ftr" sz="quarter" idx="11"/>
          </p:nvPr>
        </p:nvSpPr>
        <p:spPr/>
        <p:txBody>
          <a:bodyPr/>
          <a:lstStyle>
            <a:lvl1pPr>
              <a:defRPr/>
            </a:lvl1pPr>
          </a:lstStyle>
          <a:p>
            <a:endParaRPr lang="zh-TW" altLang="en-US"/>
          </a:p>
        </p:txBody>
      </p:sp>
      <p:sp>
        <p:nvSpPr>
          <p:cNvPr id="10"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只有標題">
    <p:spTree>
      <p:nvGrpSpPr>
        <p:cNvPr id="1" name=""/>
        <p:cNvGrpSpPr/>
        <p:nvPr/>
      </p:nvGrpSpPr>
      <p:grpSpPr>
        <a:xfrm>
          <a:off x="0" y="0"/>
          <a:ext cx="0" cy="0"/>
          <a:chOff x="0" y="0"/>
          <a:chExt cx="0" cy="0"/>
        </a:xfrm>
      </p:grpSpPr>
      <p:pic>
        <p:nvPicPr>
          <p:cNvPr id="10" name="Picture 2" descr="C:\Users\1079\Desktop\簡報內~1.JPG"/>
          <p:cNvPicPr>
            <a:picLocks noChangeAspect="1" noChangeArrowheads="1"/>
          </p:cNvPicPr>
          <p:nvPr/>
        </p:nvPicPr>
        <p:blipFill>
          <a:blip r:embed="rId2" cstate="print"/>
          <a:srcRect/>
          <a:stretch>
            <a:fillRect/>
          </a:stretch>
        </p:blipFill>
        <p:spPr bwMode="auto">
          <a:xfrm>
            <a:off x="-1588" y="-1588"/>
            <a:ext cx="9147176" cy="6861176"/>
          </a:xfrm>
          <a:prstGeom prst="rect">
            <a:avLst/>
          </a:prstGeom>
          <a:noFill/>
        </p:spPr>
      </p:pic>
      <p:sp>
        <p:nvSpPr>
          <p:cNvPr id="8" name="標題 1"/>
          <p:cNvSpPr>
            <a:spLocks noGrp="1"/>
          </p:cNvSpPr>
          <p:nvPr>
            <p:ph type="title"/>
          </p:nvPr>
        </p:nvSpPr>
        <p:spPr>
          <a:xfrm>
            <a:off x="1259632" y="188640"/>
            <a:ext cx="5760640" cy="720080"/>
          </a:xfrm>
        </p:spPr>
        <p:txBody>
          <a:bodyPr>
            <a:normAutofit/>
          </a:bodyPr>
          <a:lstStyle>
            <a:lvl1pPr algn="ctr" rtl="0" eaLnBrk="0" fontAlgn="base" hangingPunct="0">
              <a:spcBef>
                <a:spcPct val="0"/>
              </a:spcBef>
              <a:spcAft>
                <a:spcPct val="0"/>
              </a:spcAft>
              <a:defRPr lang="zh-TW" altLang="en-US" sz="3200" b="1" kern="1200" dirty="0">
                <a:solidFill>
                  <a:srgbClr val="003399"/>
                </a:solidFill>
                <a:latin typeface="+mn-lt"/>
                <a:ea typeface="標楷體" pitchFamily="65" charset="-120"/>
                <a:cs typeface="+mj-cs"/>
              </a:defRPr>
            </a:lvl1pPr>
          </a:lstStyle>
          <a:p>
            <a:r>
              <a:rPr lang="zh-TW" altLang="en-US" smtClean="0"/>
              <a:t>按一下以編輯母片標題樣式</a:t>
            </a:r>
            <a:endParaRPr lang="zh-TW" altLang="en-US" dirty="0"/>
          </a:p>
        </p:txBody>
      </p:sp>
      <p:sp>
        <p:nvSpPr>
          <p:cNvPr id="9" name="內容版面配置區 2"/>
          <p:cNvSpPr>
            <a:spLocks noGrp="1"/>
          </p:cNvSpPr>
          <p:nvPr>
            <p:ph idx="1"/>
          </p:nvPr>
        </p:nvSpPr>
        <p:spPr>
          <a:xfrm>
            <a:off x="899592" y="1124744"/>
            <a:ext cx="7387184" cy="5112568"/>
          </a:xfrm>
        </p:spPr>
        <p:txBody>
          <a:bodyPr>
            <a:normAutofit/>
          </a:bodyPr>
          <a:lstStyle>
            <a:lvl1pPr>
              <a:buFontTx/>
              <a:buBlip>
                <a:blip r:embed="rId3"/>
              </a:buBlip>
              <a:defRPr sz="2800" b="1">
                <a:latin typeface="+mn-lt"/>
                <a:ea typeface="標楷體" pitchFamily="65" charset="-120"/>
              </a:defRPr>
            </a:lvl1pPr>
            <a:lvl2pPr>
              <a:defRPr sz="2400" b="1">
                <a:latin typeface="+mn-lt"/>
                <a:ea typeface="標楷體" pitchFamily="65" charset="-120"/>
              </a:defRPr>
            </a:lvl2pPr>
            <a:lvl3pPr>
              <a:defRPr sz="2000" b="1">
                <a:latin typeface="+mn-lt"/>
                <a:ea typeface="標楷體" pitchFamily="65" charset="-120"/>
              </a:defRPr>
            </a:lvl3pPr>
            <a:lvl4pPr>
              <a:defRPr sz="1800" b="1">
                <a:latin typeface="+mn-lt"/>
                <a:ea typeface="標楷體" pitchFamily="65" charset="-120"/>
              </a:defRPr>
            </a:lvl4pPr>
            <a:lvl5pPr>
              <a:defRPr sz="1800" b="1">
                <a:latin typeface="+mn-lt"/>
                <a:ea typeface="標楷體" pitchFamily="65" charset="-120"/>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11" name="投影片編號版面配置區 5"/>
          <p:cNvSpPr>
            <a:spLocks noGrp="1"/>
          </p:cNvSpPr>
          <p:nvPr>
            <p:ph type="sldNum" sz="quarter" idx="10"/>
          </p:nvPr>
        </p:nvSpPr>
        <p:spPr>
          <a:xfrm>
            <a:off x="6830888" y="6356350"/>
            <a:ext cx="2133600" cy="365125"/>
          </a:xfrm>
        </p:spPr>
        <p:txBody>
          <a:bodyPr/>
          <a:lstStyle>
            <a:lvl1pPr>
              <a:defRPr sz="1600" b="1" smtClean="0">
                <a:solidFill>
                  <a:schemeClr val="tx1"/>
                </a:solidFill>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內頁">
    <p:spTree>
      <p:nvGrpSpPr>
        <p:cNvPr id="1" name=""/>
        <p:cNvGrpSpPr/>
        <p:nvPr/>
      </p:nvGrpSpPr>
      <p:grpSpPr>
        <a:xfrm>
          <a:off x="0" y="0"/>
          <a:ext cx="0" cy="0"/>
          <a:chOff x="0" y="0"/>
          <a:chExt cx="0" cy="0"/>
        </a:xfrm>
      </p:grpSpPr>
      <p:pic>
        <p:nvPicPr>
          <p:cNvPr id="7" name="Picture 2" descr="C:\Users\1079\Desktop\簡報內~1.JPG"/>
          <p:cNvPicPr>
            <a:picLocks noChangeAspect="1" noChangeArrowheads="1"/>
          </p:cNvPicPr>
          <p:nvPr/>
        </p:nvPicPr>
        <p:blipFill>
          <a:blip r:embed="rId2" cstate="print"/>
          <a:srcRect/>
          <a:stretch>
            <a:fillRect/>
          </a:stretch>
        </p:blipFill>
        <p:spPr bwMode="auto">
          <a:xfrm>
            <a:off x="-1588" y="-1588"/>
            <a:ext cx="9147176" cy="6861176"/>
          </a:xfrm>
          <a:prstGeom prst="rect">
            <a:avLst/>
          </a:prstGeom>
          <a:noFill/>
        </p:spPr>
      </p:pic>
      <p:sp>
        <p:nvSpPr>
          <p:cNvPr id="8" name="標題 1"/>
          <p:cNvSpPr>
            <a:spLocks noGrp="1"/>
          </p:cNvSpPr>
          <p:nvPr>
            <p:ph type="title"/>
          </p:nvPr>
        </p:nvSpPr>
        <p:spPr>
          <a:xfrm>
            <a:off x="1259632" y="188640"/>
            <a:ext cx="5760640" cy="720080"/>
          </a:xfrm>
        </p:spPr>
        <p:txBody>
          <a:bodyPr>
            <a:normAutofit/>
          </a:bodyPr>
          <a:lstStyle>
            <a:lvl1pPr algn="ctr" rtl="0" eaLnBrk="0" fontAlgn="base" hangingPunct="0">
              <a:spcBef>
                <a:spcPct val="0"/>
              </a:spcBef>
              <a:spcAft>
                <a:spcPct val="0"/>
              </a:spcAft>
              <a:defRPr lang="zh-TW" altLang="en-US" sz="3200" b="1" kern="1200" dirty="0">
                <a:solidFill>
                  <a:srgbClr val="003399"/>
                </a:solidFill>
                <a:latin typeface="+mn-lt"/>
                <a:ea typeface="標楷體" pitchFamily="65" charset="-120"/>
                <a:cs typeface="+mj-cs"/>
              </a:defRPr>
            </a:lvl1pPr>
          </a:lstStyle>
          <a:p>
            <a:r>
              <a:rPr lang="zh-TW" altLang="en-US" smtClean="0"/>
              <a:t>按一下以編輯母片標題樣式</a:t>
            </a:r>
            <a:endParaRPr lang="zh-TW" altLang="en-US" dirty="0"/>
          </a:p>
        </p:txBody>
      </p:sp>
      <p:sp>
        <p:nvSpPr>
          <p:cNvPr id="9" name="內容版面配置區 2"/>
          <p:cNvSpPr>
            <a:spLocks noGrp="1"/>
          </p:cNvSpPr>
          <p:nvPr>
            <p:ph idx="1"/>
          </p:nvPr>
        </p:nvSpPr>
        <p:spPr>
          <a:xfrm>
            <a:off x="899592" y="1124744"/>
            <a:ext cx="7387184" cy="5112568"/>
          </a:xfrm>
        </p:spPr>
        <p:txBody>
          <a:bodyPr>
            <a:normAutofit/>
          </a:bodyPr>
          <a:lstStyle>
            <a:lvl1pPr>
              <a:buFontTx/>
              <a:buBlip>
                <a:blip r:embed="rId3"/>
              </a:buBlip>
              <a:defRPr sz="2800" b="1">
                <a:latin typeface="+mn-lt"/>
                <a:ea typeface="標楷體" pitchFamily="65" charset="-120"/>
              </a:defRPr>
            </a:lvl1pPr>
            <a:lvl2pPr>
              <a:defRPr sz="2400" b="1">
                <a:latin typeface="+mn-lt"/>
                <a:ea typeface="標楷體" pitchFamily="65" charset="-120"/>
              </a:defRPr>
            </a:lvl2pPr>
            <a:lvl3pPr>
              <a:defRPr sz="2000" b="1">
                <a:latin typeface="+mn-lt"/>
                <a:ea typeface="標楷體" pitchFamily="65" charset="-120"/>
              </a:defRPr>
            </a:lvl3pPr>
            <a:lvl4pPr>
              <a:defRPr sz="1800" b="1">
                <a:latin typeface="+mn-lt"/>
                <a:ea typeface="標楷體" pitchFamily="65" charset="-120"/>
              </a:defRPr>
            </a:lvl4pPr>
            <a:lvl5pPr>
              <a:defRPr sz="1800" b="1">
                <a:latin typeface="+mn-lt"/>
                <a:ea typeface="標楷體" pitchFamily="65" charset="-120"/>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dirty="0"/>
          </a:p>
        </p:txBody>
      </p:sp>
      <p:sp>
        <p:nvSpPr>
          <p:cNvPr id="10" name="投影片編號版面配置區 5"/>
          <p:cNvSpPr>
            <a:spLocks noGrp="1"/>
          </p:cNvSpPr>
          <p:nvPr>
            <p:ph type="sldNum" sz="quarter" idx="10"/>
          </p:nvPr>
        </p:nvSpPr>
        <p:spPr>
          <a:xfrm>
            <a:off x="6830888" y="6356350"/>
            <a:ext cx="2133600" cy="365125"/>
          </a:xfrm>
        </p:spPr>
        <p:txBody>
          <a:bodyPr/>
          <a:lstStyle>
            <a:lvl1pPr>
              <a:defRPr sz="1600" b="1" smtClean="0">
                <a:solidFill>
                  <a:schemeClr val="tx1"/>
                </a:solidFill>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底頁">
    <p:spTree>
      <p:nvGrpSpPr>
        <p:cNvPr id="1" name=""/>
        <p:cNvGrpSpPr/>
        <p:nvPr/>
      </p:nvGrpSpPr>
      <p:grpSpPr>
        <a:xfrm>
          <a:off x="0" y="0"/>
          <a:ext cx="0" cy="0"/>
          <a:chOff x="0" y="0"/>
          <a:chExt cx="0" cy="0"/>
        </a:xfrm>
      </p:grpSpPr>
      <p:pic>
        <p:nvPicPr>
          <p:cNvPr id="3" name="Picture 2" descr="D:\yi-siou\Twse\1020527-排版\簡報底頁-W25.png"/>
          <p:cNvPicPr>
            <a:picLocks noChangeAspect="1" noChangeArrowheads="1"/>
          </p:cNvPicPr>
          <p:nvPr/>
        </p:nvPicPr>
        <p:blipFill>
          <a:blip r:embed="rId2" cstate="print"/>
          <a:srcRect/>
          <a:stretch>
            <a:fillRect/>
          </a:stretch>
        </p:blipFill>
        <p:spPr bwMode="auto">
          <a:xfrm>
            <a:off x="388938" y="6335713"/>
            <a:ext cx="8366125" cy="261937"/>
          </a:xfrm>
          <a:prstGeom prst="rect">
            <a:avLst/>
          </a:prstGeom>
          <a:noFill/>
          <a:ln w="9525">
            <a:noFill/>
            <a:miter lim="800000"/>
            <a:headEnd/>
            <a:tailEnd/>
          </a:ln>
        </p:spPr>
      </p:pic>
      <p:sp>
        <p:nvSpPr>
          <p:cNvPr id="2" name="標題 1"/>
          <p:cNvSpPr>
            <a:spLocks noGrp="1"/>
          </p:cNvSpPr>
          <p:nvPr>
            <p:ph type="title"/>
          </p:nvPr>
        </p:nvSpPr>
        <p:spPr>
          <a:xfrm>
            <a:off x="722313" y="2564904"/>
            <a:ext cx="7772400" cy="1362075"/>
          </a:xfrm>
        </p:spPr>
        <p:txBody>
          <a:bodyPr anchor="t"/>
          <a:lstStyle>
            <a:lvl1pPr algn="l" rtl="0" eaLnBrk="0" fontAlgn="base" hangingPunct="0">
              <a:spcBef>
                <a:spcPct val="0"/>
              </a:spcBef>
              <a:spcAft>
                <a:spcPct val="0"/>
              </a:spcAft>
              <a:defRPr lang="zh-TW" altLang="en-US" sz="4000" b="1" kern="1200" cap="all" dirty="0">
                <a:solidFill>
                  <a:schemeClr val="tx1"/>
                </a:solidFill>
                <a:latin typeface="Times New Roman" pitchFamily="18" charset="0"/>
                <a:ea typeface="標楷體" pitchFamily="65" charset="-120"/>
                <a:cs typeface="Times New Roman" pitchFamily="18" charset="0"/>
              </a:defRPr>
            </a:lvl1pPr>
          </a:lstStyle>
          <a:p>
            <a:r>
              <a:rPr lang="zh-TW" altLang="en-US" smtClean="0"/>
              <a:t>按一下以編輯母片標題樣式</a:t>
            </a:r>
            <a:endParaRPr lang="zh-TW" altLang="en-US" dirty="0"/>
          </a:p>
        </p:txBody>
      </p:sp>
      <p:sp>
        <p:nvSpPr>
          <p:cNvPr id="4"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8" name="頁尾版面配置區 4"/>
          <p:cNvSpPr>
            <a:spLocks noGrp="1"/>
          </p:cNvSpPr>
          <p:nvPr>
            <p:ph type="ftr" sz="quarter" idx="11"/>
          </p:nvPr>
        </p:nvSpPr>
        <p:spPr/>
        <p:txBody>
          <a:bodyPr/>
          <a:lstStyle>
            <a:lvl1pPr>
              <a:defRPr/>
            </a:lvl1pPr>
          </a:lstStyle>
          <a:p>
            <a:endParaRPr lang="zh-TW" altLang="en-US"/>
          </a:p>
        </p:txBody>
      </p:sp>
      <p:sp>
        <p:nvSpPr>
          <p:cNvPr id="9"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4" name="頁尾版面配置區 4"/>
          <p:cNvSpPr>
            <a:spLocks noGrp="1"/>
          </p:cNvSpPr>
          <p:nvPr>
            <p:ph type="ftr" sz="quarter" idx="11"/>
          </p:nvPr>
        </p:nvSpPr>
        <p:spPr/>
        <p:txBody>
          <a:bodyPr/>
          <a:lstStyle>
            <a:lvl1pPr>
              <a:defRPr/>
            </a:lvl1pPr>
          </a:lstStyle>
          <a:p>
            <a:endParaRPr lang="zh-TW" altLang="en-US"/>
          </a:p>
        </p:txBody>
      </p:sp>
      <p:sp>
        <p:nvSpPr>
          <p:cNvPr id="5"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3" name="頁尾版面配置區 4"/>
          <p:cNvSpPr>
            <a:spLocks noGrp="1"/>
          </p:cNvSpPr>
          <p:nvPr>
            <p:ph type="ftr" sz="quarter" idx="11"/>
          </p:nvPr>
        </p:nvSpPr>
        <p:spPr/>
        <p:txBody>
          <a:bodyPr/>
          <a:lstStyle>
            <a:lvl1pPr>
              <a:defRPr/>
            </a:lvl1pPr>
          </a:lstStyle>
          <a:p>
            <a:endParaRPr lang="zh-TW" altLang="en-US"/>
          </a:p>
        </p:txBody>
      </p:sp>
      <p:sp>
        <p:nvSpPr>
          <p:cNvPr id="4"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fld id="{59FE5B7F-CEF9-40DC-A85C-F5EC6DFC0A3E}" type="datetimeFigureOut">
              <a:rPr lang="zh-TW" altLang="en-US" smtClean="0"/>
              <a:pPr/>
              <a:t>2014/5/30</a:t>
            </a:fld>
            <a:endParaRPr lang="zh-TW" altLang="en-US"/>
          </a:p>
        </p:txBody>
      </p:sp>
      <p:sp>
        <p:nvSpPr>
          <p:cNvPr id="6" name="頁尾版面配置區 4"/>
          <p:cNvSpPr>
            <a:spLocks noGrp="1"/>
          </p:cNvSpPr>
          <p:nvPr>
            <p:ph type="ftr" sz="quarter" idx="11"/>
          </p:nvPr>
        </p:nvSpPr>
        <p:spPr/>
        <p:txBody>
          <a:bodyPr/>
          <a:lstStyle>
            <a:lvl1pPr>
              <a:defRPr/>
            </a:lvl1pPr>
          </a:lstStyle>
          <a:p>
            <a:endParaRPr lang="zh-TW" altLang="en-US"/>
          </a:p>
        </p:txBody>
      </p:sp>
      <p:sp>
        <p:nvSpPr>
          <p:cNvPr id="7" name="投影片編號版面配置區 5"/>
          <p:cNvSpPr>
            <a:spLocks noGrp="1"/>
          </p:cNvSpPr>
          <p:nvPr>
            <p:ph type="sldNum" sz="quarter" idx="12"/>
          </p:nvPr>
        </p:nvSpPr>
        <p:spPr/>
        <p:txBody>
          <a:bodyPr/>
          <a:lstStyle>
            <a:lvl1pPr>
              <a:defRPr/>
            </a:lvl1pPr>
          </a:lstStyle>
          <a:p>
            <a:fld id="{79790CBB-EE27-4A32-A35F-0C6C00908C37}"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圖片 6" descr="簡報內頁、底頁-A.jpg"/>
          <p:cNvPicPr>
            <a:picLocks noChangeAspect="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pic>
        <p:nvPicPr>
          <p:cNvPr id="1027" name="Picture 2" descr="C:\Users\user\Desktop\簡報內頁-W25.png"/>
          <p:cNvPicPr>
            <a:picLocks noChangeAspect="1" noChangeArrowheads="1"/>
          </p:cNvPicPr>
          <p:nvPr/>
        </p:nvPicPr>
        <p:blipFill>
          <a:blip r:embed="rId15" cstate="print"/>
          <a:srcRect/>
          <a:stretch>
            <a:fillRect/>
          </a:stretch>
        </p:blipFill>
        <p:spPr bwMode="auto">
          <a:xfrm>
            <a:off x="385763" y="177800"/>
            <a:ext cx="731837" cy="658813"/>
          </a:xfrm>
          <a:prstGeom prst="rect">
            <a:avLst/>
          </a:prstGeom>
          <a:noFill/>
          <a:ln w="9525">
            <a:noFill/>
            <a:miter lim="800000"/>
            <a:headEnd/>
            <a:tailEnd/>
          </a:ln>
        </p:spPr>
      </p:pic>
      <p:pic>
        <p:nvPicPr>
          <p:cNvPr id="1028" name="Picture 2" descr="C:\Users\user\Desktop\簡報內頁-W25.png"/>
          <p:cNvPicPr>
            <a:picLocks noChangeAspect="1" noChangeArrowheads="1"/>
          </p:cNvPicPr>
          <p:nvPr/>
        </p:nvPicPr>
        <p:blipFill>
          <a:blip r:embed="rId16" cstate="print"/>
          <a:srcRect/>
          <a:stretch>
            <a:fillRect/>
          </a:stretch>
        </p:blipFill>
        <p:spPr bwMode="auto">
          <a:xfrm>
            <a:off x="7050088" y="417513"/>
            <a:ext cx="1722437" cy="255587"/>
          </a:xfrm>
          <a:prstGeom prst="rect">
            <a:avLst/>
          </a:prstGeom>
          <a:noFill/>
          <a:ln w="9525">
            <a:noFill/>
            <a:miter lim="800000"/>
            <a:headEnd/>
            <a:tailEnd/>
          </a:ln>
        </p:spPr>
      </p:pic>
      <p:sp>
        <p:nvSpPr>
          <p:cNvPr id="1029"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30"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fld id="{59FE5B7F-CEF9-40DC-A85C-F5EC6DFC0A3E}" type="datetimeFigureOut">
              <a:rPr lang="zh-TW" altLang="en-US" smtClean="0"/>
              <a:pPr/>
              <a:t>2014/5/30</a:t>
            </a:fld>
            <a:endParaRPr lang="zh-TW" altLang="en-US"/>
          </a:p>
        </p:txBody>
      </p:sp>
      <p:sp>
        <p:nvSpPr>
          <p:cNvPr id="5" name="頁尾版面配置區 4"/>
          <p:cNvSpPr>
            <a:spLocks noGrp="1"/>
          </p:cNvSpPr>
          <p:nvPr>
            <p:ph type="ftr" sz="quarter" idx="3"/>
          </p:nvPr>
        </p:nvSpPr>
        <p:spPr>
          <a:xfrm>
            <a:off x="5795963"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endParaRPr lang="zh-TW" altLang="en-US"/>
          </a:p>
        </p:txBody>
      </p:sp>
      <p:sp>
        <p:nvSpPr>
          <p:cNvPr id="6" name="投影片編號版面配置區 5"/>
          <p:cNvSpPr>
            <a:spLocks noGrp="1"/>
          </p:cNvSpPr>
          <p:nvPr>
            <p:ph type="sldNum" sz="quarter" idx="4"/>
          </p:nvPr>
        </p:nvSpPr>
        <p:spPr>
          <a:xfrm>
            <a:off x="3127375" y="6356350"/>
            <a:ext cx="2133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fld id="{79790CBB-EE27-4A32-A35F-0C6C00908C3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ea typeface="新細明體" charset="-120"/>
        </a:defRPr>
      </a:lvl2pPr>
      <a:lvl3pPr algn="ctr" rtl="0" eaLnBrk="1" fontAlgn="base" hangingPunct="1">
        <a:spcBef>
          <a:spcPct val="0"/>
        </a:spcBef>
        <a:spcAft>
          <a:spcPct val="0"/>
        </a:spcAft>
        <a:defRPr sz="4400">
          <a:solidFill>
            <a:schemeClr val="tx1"/>
          </a:solidFill>
          <a:latin typeface="Calibri" pitchFamily="34" charset="0"/>
          <a:ea typeface="新細明體" charset="-120"/>
        </a:defRPr>
      </a:lvl3pPr>
      <a:lvl4pPr algn="ctr" rtl="0" eaLnBrk="1" fontAlgn="base" hangingPunct="1">
        <a:spcBef>
          <a:spcPct val="0"/>
        </a:spcBef>
        <a:spcAft>
          <a:spcPct val="0"/>
        </a:spcAft>
        <a:defRPr sz="4400">
          <a:solidFill>
            <a:schemeClr val="tx1"/>
          </a:solidFill>
          <a:latin typeface="Calibri" pitchFamily="34" charset="0"/>
          <a:ea typeface="新細明體" charset="-120"/>
        </a:defRPr>
      </a:lvl4pPr>
      <a:lvl5pPr algn="ctr" rtl="0" eaLnBrk="1" fontAlgn="base" hangingPunct="1">
        <a:spcBef>
          <a:spcPct val="0"/>
        </a:spcBef>
        <a:spcAft>
          <a:spcPct val="0"/>
        </a:spcAft>
        <a:defRPr sz="4400">
          <a:solidFill>
            <a:schemeClr val="tx1"/>
          </a:solidFill>
          <a:latin typeface="Calibri" pitchFamily="34" charset="0"/>
          <a:ea typeface="新細明體" charset="-120"/>
        </a:defRPr>
      </a:lvl5pPr>
      <a:lvl6pPr marL="457200" algn="ctr" rtl="0" eaLnBrk="1" fontAlgn="base" hangingPunct="1">
        <a:spcBef>
          <a:spcPct val="0"/>
        </a:spcBef>
        <a:spcAft>
          <a:spcPct val="0"/>
        </a:spcAft>
        <a:defRPr sz="4400">
          <a:solidFill>
            <a:schemeClr val="tx1"/>
          </a:solidFill>
          <a:latin typeface="Calibri" pitchFamily="34" charset="0"/>
          <a:ea typeface="新細明體" charset="-120"/>
        </a:defRPr>
      </a:lvl6pPr>
      <a:lvl7pPr marL="914400" algn="ctr" rtl="0" eaLnBrk="1" fontAlgn="base" hangingPunct="1">
        <a:spcBef>
          <a:spcPct val="0"/>
        </a:spcBef>
        <a:spcAft>
          <a:spcPct val="0"/>
        </a:spcAft>
        <a:defRPr sz="4400">
          <a:solidFill>
            <a:schemeClr val="tx1"/>
          </a:solidFill>
          <a:latin typeface="Calibri" pitchFamily="34" charset="0"/>
          <a:ea typeface="新細明體" charset="-120"/>
        </a:defRPr>
      </a:lvl7pPr>
      <a:lvl8pPr marL="1371600" algn="ctr" rtl="0" eaLnBrk="1" fontAlgn="base" hangingPunct="1">
        <a:spcBef>
          <a:spcPct val="0"/>
        </a:spcBef>
        <a:spcAft>
          <a:spcPct val="0"/>
        </a:spcAft>
        <a:defRPr sz="4400">
          <a:solidFill>
            <a:schemeClr val="tx1"/>
          </a:solidFill>
          <a:latin typeface="Calibri" pitchFamily="34" charset="0"/>
          <a:ea typeface="新細明體" charset="-120"/>
        </a:defRPr>
      </a:lvl8pPr>
      <a:lvl9pPr marL="1828800" algn="ctr" rtl="0" eaLnBrk="1" fontAlgn="base" hangingPunct="1">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9.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2132856"/>
            <a:ext cx="7772400" cy="1470025"/>
          </a:xfrm>
        </p:spPr>
        <p:txBody>
          <a:bodyPr/>
          <a:lstStyle/>
          <a:p>
            <a:r>
              <a:rPr lang="zh-TW" altLang="en-US" sz="4800" b="1" dirty="0" smtClean="0">
                <a:solidFill>
                  <a:srgbClr val="002060"/>
                </a:solidFill>
                <a:latin typeface="Tw Cen MT" pitchFamily="34" charset="0"/>
                <a:ea typeface="標楷體" pitchFamily="65" charset="-120"/>
              </a:rPr>
              <a:t>現股當日沖銷交易</a:t>
            </a:r>
            <a:endParaRPr lang="zh-TW" altLang="en-US" sz="4800" b="1" dirty="0">
              <a:solidFill>
                <a:srgbClr val="002060"/>
              </a:solidFill>
              <a:latin typeface="Tw Cen MT" pitchFamily="34" charset="0"/>
              <a:ea typeface="標楷體" pitchFamily="65" charset="-120"/>
            </a:endParaRPr>
          </a:p>
        </p:txBody>
      </p:sp>
      <p:sp>
        <p:nvSpPr>
          <p:cNvPr id="5" name="副標題 5"/>
          <p:cNvSpPr txBox="1">
            <a:spLocks/>
          </p:cNvSpPr>
          <p:nvPr/>
        </p:nvSpPr>
        <p:spPr bwMode="auto">
          <a:xfrm>
            <a:off x="1115616" y="3933056"/>
            <a:ext cx="7264896" cy="24258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ts val="3400"/>
              </a:lnSpc>
              <a:spcBef>
                <a:spcPct val="20000"/>
              </a:spcBef>
              <a:spcAft>
                <a:spcPct val="0"/>
              </a:spcAft>
              <a:buClrTx/>
              <a:buSzTx/>
              <a:buFont typeface="Arial" charset="0"/>
              <a:buNone/>
              <a:tabLst/>
              <a:defRPr/>
            </a:pPr>
            <a:endParaRPr lang="en-US" altLang="zh-TW" sz="2600" b="1" dirty="0" smtClean="0">
              <a:solidFill>
                <a:srgbClr val="002060"/>
              </a:solidFill>
              <a:latin typeface="Times New Roman" pitchFamily="18" charset="0"/>
              <a:ea typeface="標楷體" pitchFamily="65" charset="-120"/>
              <a:cs typeface="Times New Roman" pitchFamily="18" charset="0"/>
            </a:endParaRPr>
          </a:p>
          <a:p>
            <a:pPr marL="0" marR="0" lvl="0" indent="0" algn="l" defTabSz="914400" rtl="0" eaLnBrk="1" fontAlgn="base" latinLnBrk="0" hangingPunct="1">
              <a:lnSpc>
                <a:spcPts val="3400"/>
              </a:lnSpc>
              <a:spcBef>
                <a:spcPct val="20000"/>
              </a:spcBef>
              <a:spcAft>
                <a:spcPct val="0"/>
              </a:spcAft>
              <a:buClrTx/>
              <a:buSzTx/>
              <a:buFont typeface="Arial" charset="0"/>
              <a:buNone/>
              <a:tabLst/>
              <a:defRPr/>
            </a:pPr>
            <a:endParaRPr lang="en-US" altLang="zh-TW" sz="2600" b="1" dirty="0" smtClean="0">
              <a:solidFill>
                <a:srgbClr val="002060"/>
              </a:solidFill>
              <a:latin typeface="Times New Roman" pitchFamily="18" charset="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 typeface="Arial" charset="0"/>
              <a:buNone/>
              <a:tabLst/>
              <a:defRPr/>
            </a:pPr>
            <a:r>
              <a:rPr kumimoji="0" lang="en-US" altLang="zh-TW" sz="2600" b="1" i="0" u="none" strike="noStrike" kern="1200" cap="none" spc="0" normalizeH="0" baseline="0" noProof="0" dirty="0" smtClean="0">
                <a:ln>
                  <a:noFill/>
                </a:ln>
                <a:solidFill>
                  <a:srgbClr val="002060"/>
                </a:solidFill>
                <a:effectLst/>
                <a:uLnTx/>
                <a:uFillTx/>
                <a:latin typeface="Times New Roman" pitchFamily="18" charset="0"/>
                <a:ea typeface="標楷體" pitchFamily="65" charset="-120"/>
                <a:cs typeface="Times New Roman" pitchFamily="18" charset="0"/>
              </a:rPr>
              <a:t>2014.5</a:t>
            </a:r>
            <a:endParaRPr kumimoji="0" lang="zh-TW" altLang="en-US" sz="2600" b="1" i="0" u="none" strike="noStrike" kern="1200" cap="none" spc="0" normalizeH="0" baseline="0" noProof="0" dirty="0">
              <a:ln>
                <a:noFill/>
              </a:ln>
              <a:solidFill>
                <a:srgbClr val="002060"/>
              </a:solidFill>
              <a:effectLst/>
              <a:uLnTx/>
              <a:uFillTx/>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先賣後買當沖流程</a:t>
            </a:r>
            <a:endParaRPr lang="zh-TW" altLang="en-US" dirty="0"/>
          </a:p>
        </p:txBody>
      </p:sp>
      <p:sp>
        <p:nvSpPr>
          <p:cNvPr id="8" name="圓角矩形 7"/>
          <p:cNvSpPr/>
          <p:nvPr/>
        </p:nvSpPr>
        <p:spPr>
          <a:xfrm>
            <a:off x="683568" y="1052736"/>
            <a:ext cx="7848872" cy="5544616"/>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cxnSp>
        <p:nvCxnSpPr>
          <p:cNvPr id="10" name="直線接點 9"/>
          <p:cNvCxnSpPr/>
          <p:nvPr/>
        </p:nvCxnSpPr>
        <p:spPr>
          <a:xfrm>
            <a:off x="827584" y="1916832"/>
            <a:ext cx="6984776" cy="0"/>
          </a:xfrm>
          <a:prstGeom prst="line">
            <a:avLst/>
          </a:prstGeom>
          <a:ln/>
        </p:spPr>
        <p:style>
          <a:lnRef idx="3">
            <a:schemeClr val="accent1"/>
          </a:lnRef>
          <a:fillRef idx="0">
            <a:schemeClr val="accent1"/>
          </a:fillRef>
          <a:effectRef idx="2">
            <a:schemeClr val="accent1"/>
          </a:effectRef>
          <a:fontRef idx="minor">
            <a:schemeClr val="tx1"/>
          </a:fontRef>
        </p:style>
      </p:cxnSp>
      <p:sp>
        <p:nvSpPr>
          <p:cNvPr id="11" name="文字方塊 10"/>
          <p:cNvSpPr txBox="1"/>
          <p:nvPr/>
        </p:nvSpPr>
        <p:spPr>
          <a:xfrm>
            <a:off x="1547664" y="1340768"/>
            <a:ext cx="6408712" cy="461665"/>
          </a:xfrm>
          <a:prstGeom prst="rect">
            <a:avLst/>
          </a:prstGeom>
          <a:noFill/>
        </p:spPr>
        <p:txBody>
          <a:bodyPr wrap="square" rtlCol="0">
            <a:spAutoFit/>
          </a:bodyPr>
          <a:lstStyle/>
          <a:p>
            <a:pPr algn="ctr"/>
            <a:r>
              <a:rPr lang="en-US" altLang="zh-TW" sz="2400" b="1" dirty="0" smtClean="0">
                <a:solidFill>
                  <a:srgbClr val="0000FF"/>
                </a:solidFill>
                <a:latin typeface="Times New Roman" pitchFamily="18" charset="0"/>
                <a:ea typeface="標楷體" pitchFamily="65" charset="-120"/>
                <a:cs typeface="Times New Roman" pitchFamily="18" charset="0"/>
              </a:rPr>
              <a:t>T+1</a:t>
            </a:r>
            <a:r>
              <a:rPr lang="zh-TW" altLang="en-US" sz="2400" b="1" dirty="0" smtClean="0">
                <a:solidFill>
                  <a:srgbClr val="0000FF"/>
                </a:solidFill>
                <a:latin typeface="Times New Roman" pitchFamily="18" charset="0"/>
                <a:ea typeface="標楷體" pitchFamily="65" charset="-120"/>
                <a:cs typeface="Times New Roman" pitchFamily="18" charset="0"/>
              </a:rPr>
              <a:t>日強制買回數量不足</a:t>
            </a:r>
            <a:r>
              <a:rPr lang="en-US" altLang="zh-TW" sz="2400" b="1" dirty="0" smtClean="0">
                <a:solidFill>
                  <a:srgbClr val="0000FF"/>
                </a:solidFill>
                <a:latin typeface="Times New Roman" pitchFamily="18" charset="0"/>
                <a:ea typeface="標楷體" pitchFamily="65" charset="-120"/>
                <a:cs typeface="Times New Roman" pitchFamily="18" charset="0"/>
              </a:rPr>
              <a:t>?</a:t>
            </a:r>
            <a:endParaRPr lang="zh-TW" altLang="en-US" sz="2400" b="1" dirty="0">
              <a:solidFill>
                <a:srgbClr val="0000FF"/>
              </a:solidFill>
              <a:latin typeface="Times New Roman" pitchFamily="18" charset="0"/>
              <a:ea typeface="標楷體" pitchFamily="65" charset="-120"/>
              <a:cs typeface="Times New Roman" pitchFamily="18" charset="0"/>
            </a:endParaRPr>
          </a:p>
        </p:txBody>
      </p:sp>
      <p:sp>
        <p:nvSpPr>
          <p:cNvPr id="14" name="文字方塊 13"/>
          <p:cNvSpPr txBox="1"/>
          <p:nvPr/>
        </p:nvSpPr>
        <p:spPr>
          <a:xfrm>
            <a:off x="1259632" y="2204864"/>
            <a:ext cx="6624736" cy="2677656"/>
          </a:xfrm>
          <a:prstGeom prst="rect">
            <a:avLst/>
          </a:prstGeom>
          <a:noFill/>
        </p:spPr>
        <p:txBody>
          <a:bodyPr wrap="square" rtlCol="0">
            <a:spAutoFit/>
          </a:bodyPr>
          <a:lstStyle/>
          <a:p>
            <a:pPr marL="457200" indent="-457200">
              <a:buFont typeface="Arial" pitchFamily="34" charset="0"/>
              <a:buChar char="•"/>
            </a:pPr>
            <a:r>
              <a:rPr lang="zh-TW" altLang="en-US" sz="2400" b="1" dirty="0" smtClean="0">
                <a:latin typeface="Times New Roman" pitchFamily="18" charset="0"/>
                <a:ea typeface="標楷體" pitchFamily="65" charset="-120"/>
                <a:cs typeface="Times New Roman" pitchFamily="18" charset="0"/>
              </a:rPr>
              <a:t>持續強制買回至全部買回為止</a:t>
            </a:r>
            <a:r>
              <a:rPr lang="en-US" altLang="zh-TW" sz="2400" b="1" dirty="0" smtClean="0">
                <a:latin typeface="Times New Roman" pitchFamily="18" charset="0"/>
                <a:ea typeface="標楷體" pitchFamily="65" charset="-120"/>
                <a:cs typeface="Times New Roman" pitchFamily="18" charset="0"/>
              </a:rPr>
              <a:t/>
            </a:r>
            <a:br>
              <a:rPr lang="en-US" altLang="zh-TW" sz="2400" b="1" dirty="0" smtClean="0">
                <a:latin typeface="Times New Roman" pitchFamily="18" charset="0"/>
                <a:ea typeface="標楷體" pitchFamily="65" charset="-120"/>
                <a:cs typeface="Times New Roman" pitchFamily="18" charset="0"/>
              </a:rPr>
            </a:br>
            <a:r>
              <a:rPr lang="en-US" altLang="zh-TW" sz="2400" b="1" dirty="0" smtClean="0">
                <a:latin typeface="Times New Roman" pitchFamily="18" charset="0"/>
                <a:ea typeface="標楷體" pitchFamily="65" charset="-120"/>
                <a:cs typeface="Times New Roman" pitchFamily="18" charset="0"/>
              </a:rPr>
              <a:t/>
            </a:r>
            <a:br>
              <a:rPr lang="en-US" altLang="zh-TW" sz="2400" b="1" dirty="0" smtClean="0">
                <a:latin typeface="Times New Roman" pitchFamily="18" charset="0"/>
                <a:ea typeface="標楷體" pitchFamily="65" charset="-120"/>
                <a:cs typeface="Times New Roman" pitchFamily="18" charset="0"/>
              </a:rPr>
            </a:br>
            <a:r>
              <a:rPr lang="zh-TW" altLang="en-US" sz="2400" b="1" dirty="0" smtClean="0">
                <a:latin typeface="Times New Roman" pitchFamily="18" charset="0"/>
                <a:ea typeface="標楷體" pitchFamily="65" charset="-120"/>
                <a:cs typeface="Times New Roman" pitchFamily="18" charset="0"/>
              </a:rPr>
              <a:t>       </a:t>
            </a:r>
            <a:endParaRPr lang="en-US" altLang="zh-TW" sz="2400" b="1" dirty="0" smtClean="0">
              <a:latin typeface="Times New Roman" pitchFamily="18" charset="0"/>
              <a:ea typeface="標楷體" pitchFamily="65" charset="-120"/>
              <a:cs typeface="Times New Roman" pitchFamily="18" charset="0"/>
            </a:endParaRPr>
          </a:p>
          <a:p>
            <a:pPr marL="457200" indent="-457200" algn="ctr"/>
            <a:r>
              <a:rPr lang="en-US" altLang="zh-TW" sz="2400" b="1" dirty="0" smtClean="0">
                <a:latin typeface="Times New Roman" pitchFamily="18" charset="0"/>
                <a:ea typeface="標楷體" pitchFamily="65" charset="-120"/>
                <a:cs typeface="Times New Roman" pitchFamily="18" charset="0"/>
              </a:rPr>
              <a:t>&amp;</a:t>
            </a:r>
            <a:br>
              <a:rPr lang="en-US" altLang="zh-TW" sz="2400" b="1" dirty="0" smtClean="0">
                <a:latin typeface="Times New Roman" pitchFamily="18" charset="0"/>
                <a:ea typeface="標楷體" pitchFamily="65" charset="-120"/>
                <a:cs typeface="Times New Roman" pitchFamily="18" charset="0"/>
              </a:rPr>
            </a:br>
            <a:endParaRPr lang="en-US" altLang="zh-TW" sz="2400" b="1" dirty="0" smtClean="0">
              <a:latin typeface="Times New Roman" pitchFamily="18" charset="0"/>
              <a:ea typeface="標楷體" pitchFamily="65" charset="-120"/>
              <a:cs typeface="Times New Roman" pitchFamily="18" charset="0"/>
            </a:endParaRPr>
          </a:p>
          <a:p>
            <a:pPr marL="457200" indent="-457200">
              <a:buFont typeface="Arial" pitchFamily="34" charset="0"/>
              <a:buChar char="•"/>
            </a:pPr>
            <a:r>
              <a:rPr lang="zh-TW" altLang="en-US" sz="2400" b="1" dirty="0" smtClean="0">
                <a:latin typeface="Times New Roman" pitchFamily="18" charset="0"/>
                <a:ea typeface="標楷體" pitchFamily="65" charset="-120"/>
                <a:cs typeface="Times New Roman" pitchFamily="18" charset="0"/>
              </a:rPr>
              <a:t>按原程序繼續現股借券、標議借或交割借券至        買回為止</a:t>
            </a:r>
            <a:endParaRPr lang="zh-TW" altLang="en-US" sz="2400" b="1" dirty="0">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直線接點 38"/>
          <p:cNvCxnSpPr/>
          <p:nvPr/>
        </p:nvCxnSpPr>
        <p:spPr>
          <a:xfrm>
            <a:off x="7164288" y="980728"/>
            <a:ext cx="0" cy="5688632"/>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線接點 37"/>
          <p:cNvCxnSpPr/>
          <p:nvPr/>
        </p:nvCxnSpPr>
        <p:spPr>
          <a:xfrm>
            <a:off x="5796136" y="980728"/>
            <a:ext cx="0" cy="5688632"/>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線接點 36"/>
          <p:cNvCxnSpPr/>
          <p:nvPr/>
        </p:nvCxnSpPr>
        <p:spPr>
          <a:xfrm>
            <a:off x="3203848" y="980728"/>
            <a:ext cx="0" cy="5616624"/>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 name="標題 1"/>
          <p:cNvSpPr>
            <a:spLocks noGrp="1"/>
          </p:cNvSpPr>
          <p:nvPr>
            <p:ph type="title"/>
          </p:nvPr>
        </p:nvSpPr>
        <p:spPr/>
        <p:txBody>
          <a:bodyPr/>
          <a:lstStyle/>
          <a:p>
            <a:r>
              <a:rPr lang="zh-TW" altLang="en-US" dirty="0" smtClean="0"/>
              <a:t>申報作業</a:t>
            </a:r>
            <a:endParaRPr lang="zh-TW" altLang="en-US" dirty="0"/>
          </a:p>
        </p:txBody>
      </p:sp>
      <p:cxnSp>
        <p:nvCxnSpPr>
          <p:cNvPr id="5" name="直線接點 4"/>
          <p:cNvCxnSpPr/>
          <p:nvPr/>
        </p:nvCxnSpPr>
        <p:spPr>
          <a:xfrm>
            <a:off x="323528" y="1556792"/>
            <a:ext cx="8820472" cy="0"/>
          </a:xfrm>
          <a:prstGeom prst="line">
            <a:avLst/>
          </a:prstGeom>
          <a:ln w="444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圓角矩形 5"/>
          <p:cNvSpPr/>
          <p:nvPr/>
        </p:nvSpPr>
        <p:spPr>
          <a:xfrm>
            <a:off x="0" y="836712"/>
            <a:ext cx="8676456" cy="50405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400" b="1" dirty="0" smtClean="0">
                <a:solidFill>
                  <a:schemeClr val="tx1"/>
                </a:solidFill>
                <a:latin typeface="Times New Roman" pitchFamily="18" charset="0"/>
                <a:cs typeface="Times New Roman" pitchFamily="18" charset="0"/>
              </a:rPr>
              <a:t>                 </a:t>
            </a:r>
            <a:r>
              <a:rPr lang="en-US" altLang="zh-TW" sz="2400" b="1" dirty="0" smtClean="0">
                <a:solidFill>
                  <a:schemeClr val="tx1"/>
                </a:solidFill>
                <a:latin typeface="Times New Roman" pitchFamily="18" charset="0"/>
                <a:cs typeface="Times New Roman" pitchFamily="18" charset="0"/>
              </a:rPr>
              <a:t>T</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T+1</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T+2</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T+3</a:t>
            </a:r>
            <a:r>
              <a:rPr lang="zh-TW" altLang="en-US" sz="2400" b="1" dirty="0" smtClean="0">
                <a:solidFill>
                  <a:schemeClr val="tx1"/>
                </a:solidFill>
                <a:latin typeface="Times New Roman" pitchFamily="18" charset="0"/>
                <a:cs typeface="Times New Roman" pitchFamily="18" charset="0"/>
              </a:rPr>
              <a:t>日</a:t>
            </a:r>
            <a:endParaRPr lang="zh-TW" altLang="en-US" sz="2400" b="1" dirty="0">
              <a:solidFill>
                <a:schemeClr val="tx1"/>
              </a:solidFill>
              <a:latin typeface="Times New Roman" pitchFamily="18" charset="0"/>
              <a:cs typeface="Times New Roman" pitchFamily="18" charset="0"/>
            </a:endParaRPr>
          </a:p>
        </p:txBody>
      </p:sp>
      <p:sp>
        <p:nvSpPr>
          <p:cNvPr id="16" name="圓角矩形 15"/>
          <p:cNvSpPr/>
          <p:nvPr/>
        </p:nvSpPr>
        <p:spPr>
          <a:xfrm>
            <a:off x="827584" y="1628800"/>
            <a:ext cx="2088232" cy="576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dirty="0" smtClean="0">
                <a:latin typeface="標楷體" pitchFamily="65" charset="-120"/>
                <a:ea typeface="標楷體" pitchFamily="65" charset="-120"/>
              </a:rPr>
              <a:t>完成當沖：</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   申報明細</a:t>
            </a:r>
            <a:endParaRPr lang="zh-TW" altLang="en-US" dirty="0">
              <a:latin typeface="標楷體" pitchFamily="65" charset="-120"/>
              <a:ea typeface="標楷體" pitchFamily="65" charset="-120"/>
            </a:endParaRPr>
          </a:p>
        </p:txBody>
      </p:sp>
      <p:sp>
        <p:nvSpPr>
          <p:cNvPr id="25" name="圓角矩形 24"/>
          <p:cNvSpPr/>
          <p:nvPr/>
        </p:nvSpPr>
        <p:spPr>
          <a:xfrm>
            <a:off x="827584" y="2276872"/>
            <a:ext cx="2160240" cy="360040"/>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申報改類</a:t>
            </a:r>
            <a:endParaRPr lang="zh-TW" altLang="en-US" dirty="0">
              <a:latin typeface="標楷體" pitchFamily="65" charset="-120"/>
              <a:ea typeface="標楷體" pitchFamily="65" charset="-120"/>
            </a:endParaRPr>
          </a:p>
        </p:txBody>
      </p:sp>
      <p:sp>
        <p:nvSpPr>
          <p:cNvPr id="26" name="圓角矩形 25"/>
          <p:cNvSpPr/>
          <p:nvPr/>
        </p:nvSpPr>
        <p:spPr>
          <a:xfrm>
            <a:off x="755576" y="3861048"/>
            <a:ext cx="2160240" cy="2520280"/>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t" anchorCtr="0"/>
          <a:lstStyle/>
          <a:p>
            <a:pPr algn="ctr"/>
            <a:r>
              <a:rPr lang="zh-TW" altLang="en-US" b="1" dirty="0" smtClean="0">
                <a:latin typeface="Times New Roman" pitchFamily="18" charset="0"/>
                <a:ea typeface="標楷體" pitchFamily="65" charset="-120"/>
                <a:cs typeface="Times New Roman" pitchFamily="18" charset="0"/>
              </a:rPr>
              <a:t>完成當沖借券：</a:t>
            </a:r>
            <a:endParaRPr lang="en-US" altLang="zh-TW" b="1" dirty="0" smtClean="0">
              <a:latin typeface="Times New Roman" pitchFamily="18" charset="0"/>
              <a:ea typeface="標楷體" pitchFamily="65" charset="-120"/>
              <a:cs typeface="Times New Roman" pitchFamily="18" charset="0"/>
            </a:endParaRPr>
          </a:p>
          <a:p>
            <a:endParaRPr lang="en-US" altLang="zh-TW" dirty="0" smtClean="0">
              <a:latin typeface="Times New Roman" pitchFamily="18" charset="0"/>
              <a:ea typeface="標楷體" pitchFamily="65" charset="-120"/>
              <a:cs typeface="Times New Roman" pitchFamily="18" charset="0"/>
            </a:endParaRPr>
          </a:p>
          <a:p>
            <a:r>
              <a:rPr lang="zh-TW" altLang="en-US" dirty="0" smtClean="0">
                <a:latin typeface="Times New Roman" pitchFamily="18" charset="0"/>
                <a:ea typeface="標楷體" pitchFamily="65" charset="-120"/>
                <a:cs typeface="Times New Roman" pitchFamily="18" charset="0"/>
              </a:rPr>
              <a:t>「應付當日沖銷券差申報平台」申報借券明細以轉知集保撥券</a:t>
            </a:r>
            <a:endParaRPr lang="zh-TW" altLang="en-US" dirty="0">
              <a:latin typeface="Times New Roman" pitchFamily="18" charset="0"/>
              <a:ea typeface="標楷體" pitchFamily="65" charset="-120"/>
              <a:cs typeface="Times New Roman" pitchFamily="18" charset="0"/>
            </a:endParaRPr>
          </a:p>
        </p:txBody>
      </p:sp>
      <p:sp>
        <p:nvSpPr>
          <p:cNvPr id="33" name="圓角矩形 32"/>
          <p:cNvSpPr/>
          <p:nvPr/>
        </p:nvSpPr>
        <p:spPr>
          <a:xfrm>
            <a:off x="3635896" y="3861048"/>
            <a:ext cx="1800200" cy="2592288"/>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r>
              <a:rPr lang="zh-TW" altLang="en-US" b="1" dirty="0" smtClean="0">
                <a:latin typeface="標楷體" pitchFamily="65" charset="-120"/>
                <a:ea typeface="標楷體" pitchFamily="65" charset="-120"/>
              </a:rPr>
              <a:t>委託證金公司代為標議借：</a:t>
            </a:r>
            <a:endParaRPr lang="en-US" altLang="zh-TW" b="1" dirty="0" smtClean="0">
              <a:latin typeface="標楷體" pitchFamily="65" charset="-120"/>
              <a:ea typeface="標楷體" pitchFamily="65" charset="-120"/>
            </a:endParaRPr>
          </a:p>
          <a:p>
            <a:pPr algn="ctr"/>
            <a:endParaRPr lang="en-US" altLang="zh-TW" dirty="0" smtClean="0">
              <a:latin typeface="標楷體" pitchFamily="65" charset="-120"/>
              <a:ea typeface="標楷體" pitchFamily="65" charset="-120"/>
            </a:endParaRPr>
          </a:p>
          <a:p>
            <a:pPr algn="ctr"/>
            <a:r>
              <a:rPr lang="zh-TW" altLang="zh-TW" dirty="0" smtClean="0">
                <a:latin typeface="標楷體" pitchFamily="65" charset="-120"/>
                <a:ea typeface="標楷體" pitchFamily="65" charset="-120"/>
              </a:rPr>
              <a:t>「</a:t>
            </a:r>
            <a:r>
              <a:rPr lang="zh-TW" altLang="en-US" dirty="0" smtClean="0">
                <a:latin typeface="Times New Roman" pitchFamily="18" charset="0"/>
                <a:ea typeface="標楷體" pitchFamily="65" charset="-120"/>
                <a:cs typeface="Times New Roman" pitchFamily="18" charset="0"/>
              </a:rPr>
              <a:t>應付當日沖銷券差申報平台</a:t>
            </a:r>
            <a:r>
              <a:rPr lang="zh-TW"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申報</a:t>
            </a:r>
            <a:r>
              <a:rPr lang="zh-TW" altLang="zh-TW" dirty="0" smtClean="0">
                <a:latin typeface="標楷體" pitchFamily="65" charset="-120"/>
                <a:ea typeface="標楷體" pitchFamily="65" charset="-120"/>
              </a:rPr>
              <a:t>借入有價證券明細</a:t>
            </a:r>
            <a:r>
              <a:rPr lang="zh-TW" altLang="en-US" dirty="0" smtClean="0">
                <a:latin typeface="Times New Roman" pitchFamily="18" charset="0"/>
                <a:ea typeface="標楷體" pitchFamily="65" charset="-120"/>
                <a:cs typeface="Times New Roman" pitchFamily="18" charset="0"/>
              </a:rPr>
              <a:t>以轉知集保撥券</a:t>
            </a:r>
            <a:endParaRPr lang="en-US" altLang="zh-TW" dirty="0" smtClean="0">
              <a:latin typeface="標楷體" pitchFamily="65" charset="-120"/>
              <a:ea typeface="標楷體" pitchFamily="65" charset="-120"/>
            </a:endParaRPr>
          </a:p>
          <a:p>
            <a:pPr algn="ctr"/>
            <a:endParaRPr lang="zh-TW" altLang="en-US" dirty="0">
              <a:latin typeface="標楷體" pitchFamily="65" charset="-120"/>
              <a:ea typeface="標楷體" pitchFamily="65" charset="-120"/>
            </a:endParaRPr>
          </a:p>
        </p:txBody>
      </p:sp>
      <p:sp>
        <p:nvSpPr>
          <p:cNvPr id="64" name="圓角矩形 63"/>
          <p:cNvSpPr/>
          <p:nvPr/>
        </p:nvSpPr>
        <p:spPr>
          <a:xfrm>
            <a:off x="827584" y="2708920"/>
            <a:ext cx="6264696" cy="360040"/>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 申報錯帳、違約</a:t>
            </a:r>
            <a:endParaRPr lang="zh-TW" altLang="en-US" dirty="0">
              <a:latin typeface="標楷體" pitchFamily="65" charset="-120"/>
              <a:ea typeface="標楷體" pitchFamily="65" charset="-120"/>
            </a:endParaRPr>
          </a:p>
        </p:txBody>
      </p:sp>
      <p:sp>
        <p:nvSpPr>
          <p:cNvPr id="28" name="圓角矩形 27"/>
          <p:cNvSpPr/>
          <p:nvPr/>
        </p:nvSpPr>
        <p:spPr>
          <a:xfrm>
            <a:off x="-180528" y="1124744"/>
            <a:ext cx="8676456" cy="50405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400" b="1" dirty="0" smtClean="0">
                <a:solidFill>
                  <a:schemeClr val="tx1"/>
                </a:solidFill>
                <a:latin typeface="Times New Roman" pitchFamily="18" charset="0"/>
                <a:cs typeface="Times New Roman" pitchFamily="18" charset="0"/>
              </a:rPr>
              <a:t>                 </a:t>
            </a:r>
            <a:r>
              <a:rPr lang="en-US" altLang="zh-TW" sz="2400" b="1" dirty="0" smtClean="0">
                <a:solidFill>
                  <a:schemeClr val="tx1"/>
                </a:solidFill>
                <a:latin typeface="Times New Roman" pitchFamily="18" charset="0"/>
                <a:cs typeface="Times New Roman" pitchFamily="18" charset="0"/>
              </a:rPr>
              <a:t>18:00</a:t>
            </a:r>
            <a:r>
              <a:rPr lang="zh-TW" altLang="en-US" sz="2400" b="1" dirty="0" smtClean="0">
                <a:solidFill>
                  <a:schemeClr val="tx1"/>
                </a:solidFill>
                <a:latin typeface="Times New Roman" pitchFamily="18" charset="0"/>
                <a:cs typeface="Times New Roman" pitchFamily="18" charset="0"/>
              </a:rPr>
              <a:t>前                     </a:t>
            </a:r>
            <a:r>
              <a:rPr lang="en-US" altLang="zh-TW" sz="2400" b="1" dirty="0" smtClean="0">
                <a:solidFill>
                  <a:schemeClr val="tx1"/>
                </a:solidFill>
                <a:latin typeface="Times New Roman" pitchFamily="18" charset="0"/>
                <a:cs typeface="Times New Roman" pitchFamily="18" charset="0"/>
              </a:rPr>
              <a:t>18:00</a:t>
            </a:r>
            <a:r>
              <a:rPr lang="zh-TW" altLang="en-US" sz="2400" b="1" dirty="0" smtClean="0">
                <a:solidFill>
                  <a:schemeClr val="tx1"/>
                </a:solidFill>
                <a:latin typeface="Times New Roman" pitchFamily="18" charset="0"/>
                <a:cs typeface="Times New Roman" pitchFamily="18" charset="0"/>
              </a:rPr>
              <a:t> 前               </a:t>
            </a:r>
            <a:endParaRPr lang="zh-TW" altLang="en-US" sz="2400" b="1" dirty="0">
              <a:solidFill>
                <a:schemeClr val="tx1"/>
              </a:solidFill>
              <a:latin typeface="Times New Roman" pitchFamily="18" charset="0"/>
              <a:cs typeface="Times New Roman" pitchFamily="18" charset="0"/>
            </a:endParaRPr>
          </a:p>
        </p:txBody>
      </p:sp>
      <p:sp>
        <p:nvSpPr>
          <p:cNvPr id="29" name="圓角矩形 28"/>
          <p:cNvSpPr/>
          <p:nvPr/>
        </p:nvSpPr>
        <p:spPr>
          <a:xfrm>
            <a:off x="827584" y="3140968"/>
            <a:ext cx="2160240" cy="360040"/>
          </a:xfrm>
          <a:prstGeom prst="roundRect">
            <a:avLst/>
          </a:prstGeom>
        </p:spPr>
        <p:style>
          <a:lnRef idx="1">
            <a:schemeClr val="accent2"/>
          </a:lnRef>
          <a:fillRef idx="2">
            <a:schemeClr val="accent2"/>
          </a:fillRef>
          <a:effectRef idx="1">
            <a:schemeClr val="accent2"/>
          </a:effectRef>
          <a:fontRef idx="minor">
            <a:schemeClr val="dk1"/>
          </a:fontRef>
        </p:style>
        <p:txBody>
          <a:bodyPr lIns="0" tIns="0" rIns="0" bIns="0" rtlCol="0" anchor="ctr"/>
          <a:lstStyle/>
          <a:p>
            <a:r>
              <a:rPr lang="zh-TW" altLang="en-US" dirty="0" smtClean="0">
                <a:latin typeface="標楷體" pitchFamily="65" charset="-120"/>
                <a:ea typeface="標楷體" pitchFamily="65" charset="-120"/>
              </a:rPr>
              <a:t> 申報券差發生聯</a:t>
            </a:r>
            <a:endParaRPr lang="zh-TW" altLang="en-US" dirty="0">
              <a:latin typeface="標楷體" pitchFamily="65" charset="-120"/>
              <a:ea typeface="標楷體" pitchFamily="65" charset="-120"/>
            </a:endParaRPr>
          </a:p>
        </p:txBody>
      </p:sp>
      <p:sp>
        <p:nvSpPr>
          <p:cNvPr id="30" name="圓角矩形 29"/>
          <p:cNvSpPr/>
          <p:nvPr/>
        </p:nvSpPr>
        <p:spPr>
          <a:xfrm>
            <a:off x="395536" y="3140968"/>
            <a:ext cx="8748464" cy="3528392"/>
          </a:xfrm>
          <a:prstGeom prst="roundRect">
            <a:avLst/>
          </a:prstGeom>
          <a:noFill/>
          <a:ln>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1" name="圓角矩形 30"/>
          <p:cNvSpPr/>
          <p:nvPr/>
        </p:nvSpPr>
        <p:spPr>
          <a:xfrm>
            <a:off x="3779912" y="3140968"/>
            <a:ext cx="4896544" cy="504056"/>
          </a:xfrm>
          <a:prstGeom prst="roundRect">
            <a:avLst/>
          </a:prstGeom>
        </p:spPr>
        <p:style>
          <a:lnRef idx="1">
            <a:schemeClr val="accent2"/>
          </a:lnRef>
          <a:fillRef idx="2">
            <a:schemeClr val="accent2"/>
          </a:fillRef>
          <a:effectRef idx="1">
            <a:schemeClr val="accent2"/>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申報強制買回處理聯</a:t>
            </a:r>
            <a:endParaRPr lang="en-US" altLang="zh-TW" dirty="0" smtClean="0">
              <a:latin typeface="標楷體" pitchFamily="65" charset="-120"/>
              <a:ea typeface="標楷體" pitchFamily="65" charset="-120"/>
            </a:endParaRPr>
          </a:p>
          <a:p>
            <a:pPr algn="ct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買回後次二營業日</a:t>
            </a:r>
            <a:r>
              <a:rPr lang="en-US" altLang="zh-TW" dirty="0" smtClean="0">
                <a:latin typeface="Times New Roman" pitchFamily="18" charset="0"/>
                <a:ea typeface="標楷體" pitchFamily="65" charset="-120"/>
                <a:cs typeface="Times New Roman" pitchFamily="18" charset="0"/>
              </a:rPr>
              <a:t>10</a:t>
            </a:r>
            <a:r>
              <a:rPr lang="zh-TW" altLang="en-US" dirty="0" smtClean="0">
                <a:latin typeface="標楷體" pitchFamily="65" charset="-120"/>
                <a:ea typeface="標楷體" pitchFamily="65" charset="-120"/>
              </a:rPr>
              <a:t>點前</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5" name="圓角矩形 34"/>
          <p:cNvSpPr/>
          <p:nvPr/>
        </p:nvSpPr>
        <p:spPr>
          <a:xfrm>
            <a:off x="7236296" y="3861048"/>
            <a:ext cx="1763688" cy="2592288"/>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r>
              <a:rPr lang="zh-TW" altLang="en-US" b="1" dirty="0" smtClean="0">
                <a:latin typeface="Times New Roman" pitchFamily="18" charset="0"/>
                <a:ea typeface="標楷體" pitchFamily="65" charset="-120"/>
                <a:cs typeface="Times New Roman" pitchFamily="18" charset="0"/>
              </a:rPr>
              <a:t>申報還券明細：</a:t>
            </a:r>
            <a:endParaRPr lang="en-US" altLang="zh-TW" b="1" dirty="0" smtClean="0">
              <a:latin typeface="Times New Roman" pitchFamily="18" charset="0"/>
              <a:ea typeface="標楷體" pitchFamily="65" charset="-120"/>
              <a:cs typeface="Times New Roman" pitchFamily="18" charset="0"/>
            </a:endParaRPr>
          </a:p>
          <a:p>
            <a:pPr algn="ctr"/>
            <a:endParaRPr lang="en-US" altLang="zh-TW" dirty="0" smtClean="0">
              <a:latin typeface="Times New Roman" pitchFamily="18" charset="0"/>
              <a:ea typeface="標楷體" pitchFamily="65" charset="-120"/>
              <a:cs typeface="Times New Roman" pitchFamily="18" charset="0"/>
            </a:endParaRPr>
          </a:p>
          <a:p>
            <a:pPr>
              <a:buFont typeface="Arial" pitchFamily="34" charset="0"/>
              <a:buChar char="•"/>
            </a:pPr>
            <a:r>
              <a:rPr lang="zh-TW" altLang="en-US" sz="1700" dirty="0" smtClean="0">
                <a:latin typeface="Times New Roman" pitchFamily="18" charset="0"/>
                <a:ea typeface="標楷體" pitchFamily="65" charset="-120"/>
                <a:cs typeface="Times New Roman" pitchFamily="18" charset="0"/>
              </a:rPr>
              <a:t>強制買回後次二營業日</a:t>
            </a:r>
            <a:r>
              <a:rPr lang="en-US" altLang="zh-TW" sz="1700" dirty="0" smtClean="0">
                <a:latin typeface="Times New Roman" pitchFamily="18" charset="0"/>
                <a:ea typeface="標楷體" pitchFamily="65" charset="-120"/>
                <a:cs typeface="Times New Roman" pitchFamily="18" charset="0"/>
              </a:rPr>
              <a:t>18:00</a:t>
            </a:r>
            <a:r>
              <a:rPr lang="zh-TW" altLang="en-US" sz="1700" dirty="0" smtClean="0">
                <a:latin typeface="Times New Roman" pitchFamily="18" charset="0"/>
                <a:ea typeface="標楷體" pitchFamily="65" charset="-120"/>
                <a:cs typeface="Times New Roman" pitchFamily="18" charset="0"/>
              </a:rPr>
              <a:t>前於「應付當日沖銷券差申報平台」申報當沖借券之還券明細</a:t>
            </a:r>
            <a:endParaRPr lang="en-US" altLang="zh-TW" sz="1700" dirty="0" smtClean="0">
              <a:latin typeface="Times New Roman" pitchFamily="18" charset="0"/>
              <a:ea typeface="標楷體" pitchFamily="65" charset="-120"/>
              <a:cs typeface="Times New Roman" pitchFamily="18" charset="0"/>
            </a:endParaRPr>
          </a:p>
          <a:p>
            <a:pPr>
              <a:buFont typeface="Arial" pitchFamily="34" charset="0"/>
              <a:buChar char="•"/>
            </a:pPr>
            <a:r>
              <a:rPr lang="zh-TW" altLang="en-US" sz="1700" dirty="0" smtClean="0">
                <a:latin typeface="Times New Roman" pitchFamily="18" charset="0"/>
                <a:ea typeface="標楷體" pitchFamily="65" charset="-120"/>
                <a:cs typeface="Times New Roman" pitchFamily="18" charset="0"/>
              </a:rPr>
              <a:t>交割借券依現行程序還券</a:t>
            </a:r>
            <a:endParaRPr lang="zh-TW" altLang="en-US" sz="1700" dirty="0">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暫停先賣後買當沖時間</a:t>
            </a:r>
            <a:endParaRPr lang="zh-TW" altLang="en-US" dirty="0"/>
          </a:p>
        </p:txBody>
      </p:sp>
      <p:sp>
        <p:nvSpPr>
          <p:cNvPr id="3" name="內容版面配置區 2"/>
          <p:cNvSpPr>
            <a:spLocks noGrp="1"/>
          </p:cNvSpPr>
          <p:nvPr>
            <p:ph idx="1"/>
          </p:nvPr>
        </p:nvSpPr>
        <p:spPr>
          <a:xfrm>
            <a:off x="251520" y="4221088"/>
            <a:ext cx="8712968" cy="2448272"/>
          </a:xfrm>
          <a:solidFill>
            <a:srgbClr val="FFFFCC"/>
          </a:solidFill>
        </p:spPr>
        <p:txBody>
          <a:bodyPr>
            <a:normAutofit fontScale="92500" lnSpcReduction="10000"/>
          </a:bodyPr>
          <a:lstStyle/>
          <a:p>
            <a:r>
              <a:rPr lang="zh-TW" altLang="en-US" sz="2000" b="0" dirty="0" smtClean="0">
                <a:latin typeface="標楷體" pitchFamily="65" charset="-120"/>
              </a:rPr>
              <a:t>暫停原因：</a:t>
            </a:r>
            <a:r>
              <a:rPr lang="zh-TW" altLang="zh-TW" sz="2000" b="0" dirty="0" smtClean="0">
                <a:latin typeface="標楷體" pitchFamily="65" charset="-120"/>
              </a:rPr>
              <a:t>降低</a:t>
            </a:r>
            <a:r>
              <a:rPr lang="zh-TW" altLang="en-US" sz="2000" b="0" dirty="0" smtClean="0">
                <a:latin typeface="標楷體" pitchFamily="65" charset="-120"/>
              </a:rPr>
              <a:t>停止過戶</a:t>
            </a:r>
            <a:r>
              <a:rPr lang="zh-TW" altLang="zh-TW" sz="2000" b="0" dirty="0" smtClean="0">
                <a:latin typeface="標楷體" pitchFamily="65" charset="-120"/>
              </a:rPr>
              <a:t>時，尚未完成</a:t>
            </a:r>
            <a:r>
              <a:rPr lang="zh-TW" altLang="en-US" sz="2000" b="0" dirty="0" smtClean="0">
                <a:latin typeface="標楷體" pitchFamily="65" charset="-120"/>
              </a:rPr>
              <a:t>當沖</a:t>
            </a:r>
            <a:r>
              <a:rPr lang="zh-TW" altLang="zh-TW" sz="2000" b="0" dirty="0" smtClean="0">
                <a:latin typeface="標楷體" pitchFamily="65" charset="-120"/>
              </a:rPr>
              <a:t>借券回補，產生權益補償機率</a:t>
            </a:r>
            <a:endParaRPr lang="en-US" altLang="zh-TW" sz="2000" b="0" dirty="0" smtClean="0"/>
          </a:p>
          <a:p>
            <a:r>
              <a:rPr lang="zh-TW" altLang="en-US" sz="2000" b="0" dirty="0" smtClean="0"/>
              <a:t>農曆春節計算</a:t>
            </a:r>
            <a:r>
              <a:rPr lang="en-US" altLang="zh-TW" sz="2000" b="0" dirty="0" smtClean="0">
                <a:sym typeface="Wingdings" pitchFamily="2" charset="2"/>
              </a:rPr>
              <a:t>(</a:t>
            </a:r>
            <a:r>
              <a:rPr lang="zh-TW" altLang="en-US" sz="2000" b="0" dirty="0" smtClean="0">
                <a:sym typeface="Wingdings" pitchFamily="2" charset="2"/>
              </a:rPr>
              <a:t>比照信用交易</a:t>
            </a:r>
            <a:r>
              <a:rPr lang="en-US" altLang="zh-TW" sz="2000" b="0" dirty="0" smtClean="0">
                <a:sym typeface="Wingdings" pitchFamily="2" charset="2"/>
              </a:rPr>
              <a:t>)</a:t>
            </a:r>
            <a:r>
              <a:rPr lang="zh-TW" altLang="en-US" sz="2000" b="0" dirty="0" smtClean="0">
                <a:sym typeface="Wingdings" pitchFamily="2" charset="2"/>
              </a:rPr>
              <a:t>：</a:t>
            </a:r>
            <a:endParaRPr lang="en-US" altLang="zh-TW" sz="2000" b="0" dirty="0" smtClean="0"/>
          </a:p>
          <a:p>
            <a:pPr>
              <a:buFont typeface="Arial" pitchFamily="34" charset="0"/>
              <a:buChar char="•"/>
            </a:pPr>
            <a:r>
              <a:rPr lang="zh-TW" altLang="zh-TW" sz="2000" b="0" dirty="0" smtClean="0"/>
              <a:t>停過日訂於最後交易日後之第二個交割日，最後交易日後之第一個交割日列入營業日計算。</a:t>
            </a:r>
            <a:endParaRPr lang="en-US" altLang="zh-TW" sz="2000" b="0" dirty="0" smtClean="0"/>
          </a:p>
          <a:p>
            <a:pPr>
              <a:buFont typeface="Arial" pitchFamily="34" charset="0"/>
              <a:buChar char="•"/>
            </a:pPr>
            <a:r>
              <a:rPr lang="zh-TW" altLang="en-US" sz="2000" b="0" dirty="0" smtClean="0"/>
              <a:t>停過日</a:t>
            </a:r>
            <a:r>
              <a:rPr lang="zh-TW" altLang="zh-TW" sz="2000" b="0" dirty="0" smtClean="0"/>
              <a:t>訂於春節假期或春節後第一個交易日，最後交易日後之二個交割日皆列入營業日計算。</a:t>
            </a:r>
            <a:endParaRPr lang="en-US" altLang="zh-TW" sz="2000" b="0" dirty="0" smtClean="0"/>
          </a:p>
          <a:p>
            <a:pPr>
              <a:buFont typeface="Arial" pitchFamily="34" charset="0"/>
              <a:buChar char="•"/>
            </a:pPr>
            <a:r>
              <a:rPr lang="zh-TW" altLang="en-US" sz="2000" b="0" dirty="0" smtClean="0"/>
              <a:t>停過日</a:t>
            </a:r>
            <a:r>
              <a:rPr lang="zh-TW" altLang="zh-TW" sz="2000" b="0" dirty="0" smtClean="0"/>
              <a:t>訂於春節後第一個交易日後之例假日與第二個交易日，最後交易日後之第一個交割日列入營業日計算。</a:t>
            </a:r>
            <a:endParaRPr lang="zh-TW" altLang="en-US" sz="2000" b="0" dirty="0"/>
          </a:p>
        </p:txBody>
      </p:sp>
      <p:cxnSp>
        <p:nvCxnSpPr>
          <p:cNvPr id="20" name="直線單箭頭接點 19"/>
          <p:cNvCxnSpPr/>
          <p:nvPr/>
        </p:nvCxnSpPr>
        <p:spPr>
          <a:xfrm>
            <a:off x="1043608" y="2276872"/>
            <a:ext cx="72008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1" name="圓角矩形 20"/>
          <p:cNvSpPr/>
          <p:nvPr/>
        </p:nvSpPr>
        <p:spPr>
          <a:xfrm>
            <a:off x="7236296" y="2348880"/>
            <a:ext cx="792088" cy="936104"/>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停止過戶日</a:t>
            </a:r>
            <a:endParaRPr lang="zh-TW" altLang="en-US" dirty="0">
              <a:latin typeface="標楷體" pitchFamily="65" charset="-120"/>
              <a:ea typeface="標楷體" pitchFamily="65" charset="-120"/>
            </a:endParaRPr>
          </a:p>
        </p:txBody>
      </p:sp>
      <p:sp>
        <p:nvSpPr>
          <p:cNvPr id="22" name="圓角矩形 21"/>
          <p:cNvSpPr/>
          <p:nvPr/>
        </p:nvSpPr>
        <p:spPr>
          <a:xfrm>
            <a:off x="6156176" y="2348880"/>
            <a:ext cx="792088" cy="936104"/>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最後過戶日</a:t>
            </a:r>
            <a:endParaRPr lang="zh-TW" altLang="en-US" dirty="0">
              <a:latin typeface="標楷體" pitchFamily="65" charset="-120"/>
              <a:ea typeface="標楷體" pitchFamily="65" charset="-120"/>
            </a:endParaRPr>
          </a:p>
        </p:txBody>
      </p:sp>
      <p:sp>
        <p:nvSpPr>
          <p:cNvPr id="23" name="圓角矩形 22"/>
          <p:cNvSpPr/>
          <p:nvPr/>
        </p:nvSpPr>
        <p:spPr>
          <a:xfrm>
            <a:off x="5148064" y="2348880"/>
            <a:ext cx="720080" cy="936104"/>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除權息日</a:t>
            </a:r>
            <a:endParaRPr lang="zh-TW" altLang="en-US" dirty="0">
              <a:latin typeface="標楷體" pitchFamily="65" charset="-120"/>
              <a:ea typeface="標楷體" pitchFamily="65" charset="-120"/>
            </a:endParaRPr>
          </a:p>
        </p:txBody>
      </p:sp>
      <p:sp>
        <p:nvSpPr>
          <p:cNvPr id="24" name="文字方塊 23"/>
          <p:cNvSpPr txBox="1"/>
          <p:nvPr/>
        </p:nvSpPr>
        <p:spPr>
          <a:xfrm>
            <a:off x="6444208" y="1772816"/>
            <a:ext cx="288032" cy="369332"/>
          </a:xfrm>
          <a:prstGeom prst="rect">
            <a:avLst/>
          </a:prstGeom>
          <a:solidFill>
            <a:schemeClr val="bg1"/>
          </a:solidFill>
        </p:spPr>
        <p:txBody>
          <a:bodyPr wrap="square" rtlCol="0">
            <a:spAutoFit/>
          </a:bodyPr>
          <a:lstStyle/>
          <a:p>
            <a:r>
              <a:rPr lang="en-US" altLang="zh-TW" dirty="0" smtClean="0"/>
              <a:t>1</a:t>
            </a:r>
            <a:endParaRPr lang="zh-TW" altLang="en-US" dirty="0"/>
          </a:p>
        </p:txBody>
      </p:sp>
      <p:sp>
        <p:nvSpPr>
          <p:cNvPr id="25" name="文字方塊 24"/>
          <p:cNvSpPr txBox="1"/>
          <p:nvPr/>
        </p:nvSpPr>
        <p:spPr>
          <a:xfrm>
            <a:off x="5364088" y="1772816"/>
            <a:ext cx="288032" cy="369332"/>
          </a:xfrm>
          <a:prstGeom prst="rect">
            <a:avLst/>
          </a:prstGeom>
          <a:solidFill>
            <a:schemeClr val="bg1"/>
          </a:solidFill>
        </p:spPr>
        <p:txBody>
          <a:bodyPr wrap="square" rtlCol="0">
            <a:spAutoFit/>
          </a:bodyPr>
          <a:lstStyle/>
          <a:p>
            <a:r>
              <a:rPr lang="en-US" altLang="zh-TW" dirty="0" smtClean="0"/>
              <a:t>2</a:t>
            </a:r>
            <a:endParaRPr lang="zh-TW" altLang="en-US" dirty="0"/>
          </a:p>
        </p:txBody>
      </p:sp>
      <p:sp>
        <p:nvSpPr>
          <p:cNvPr id="26" name="文字方塊 25"/>
          <p:cNvSpPr txBox="1"/>
          <p:nvPr/>
        </p:nvSpPr>
        <p:spPr>
          <a:xfrm>
            <a:off x="4427984" y="1772816"/>
            <a:ext cx="288032" cy="369332"/>
          </a:xfrm>
          <a:prstGeom prst="rect">
            <a:avLst/>
          </a:prstGeom>
          <a:solidFill>
            <a:schemeClr val="bg1"/>
          </a:solidFill>
        </p:spPr>
        <p:txBody>
          <a:bodyPr wrap="square" rtlCol="0">
            <a:spAutoFit/>
          </a:bodyPr>
          <a:lstStyle/>
          <a:p>
            <a:r>
              <a:rPr lang="en-US" altLang="zh-TW" dirty="0" smtClean="0"/>
              <a:t>3</a:t>
            </a:r>
            <a:endParaRPr lang="zh-TW" altLang="en-US" dirty="0"/>
          </a:p>
        </p:txBody>
      </p:sp>
      <p:sp>
        <p:nvSpPr>
          <p:cNvPr id="27" name="文字方塊 26"/>
          <p:cNvSpPr txBox="1"/>
          <p:nvPr/>
        </p:nvSpPr>
        <p:spPr>
          <a:xfrm>
            <a:off x="2843808" y="1772816"/>
            <a:ext cx="288032" cy="369332"/>
          </a:xfrm>
          <a:prstGeom prst="rect">
            <a:avLst/>
          </a:prstGeom>
          <a:solidFill>
            <a:schemeClr val="bg1"/>
          </a:solidFill>
        </p:spPr>
        <p:txBody>
          <a:bodyPr wrap="square" rtlCol="0">
            <a:spAutoFit/>
          </a:bodyPr>
          <a:lstStyle/>
          <a:p>
            <a:r>
              <a:rPr lang="en-US" altLang="zh-TW" dirty="0" smtClean="0"/>
              <a:t>5</a:t>
            </a:r>
            <a:endParaRPr lang="zh-TW" altLang="en-US" dirty="0"/>
          </a:p>
        </p:txBody>
      </p:sp>
      <p:sp>
        <p:nvSpPr>
          <p:cNvPr id="28" name="文字方塊 27"/>
          <p:cNvSpPr txBox="1"/>
          <p:nvPr/>
        </p:nvSpPr>
        <p:spPr>
          <a:xfrm>
            <a:off x="3635896" y="1772816"/>
            <a:ext cx="288032" cy="369332"/>
          </a:xfrm>
          <a:prstGeom prst="rect">
            <a:avLst/>
          </a:prstGeom>
          <a:solidFill>
            <a:schemeClr val="bg1"/>
          </a:solidFill>
        </p:spPr>
        <p:txBody>
          <a:bodyPr wrap="square" rtlCol="0">
            <a:spAutoFit/>
          </a:bodyPr>
          <a:lstStyle/>
          <a:p>
            <a:r>
              <a:rPr lang="en-US" altLang="zh-TW" dirty="0" smtClean="0"/>
              <a:t>4</a:t>
            </a:r>
            <a:endParaRPr lang="zh-TW" altLang="en-US" dirty="0"/>
          </a:p>
        </p:txBody>
      </p:sp>
      <p:sp>
        <p:nvSpPr>
          <p:cNvPr id="29" name="文字方塊 28"/>
          <p:cNvSpPr txBox="1"/>
          <p:nvPr/>
        </p:nvSpPr>
        <p:spPr>
          <a:xfrm>
            <a:off x="1907704" y="1772816"/>
            <a:ext cx="288032" cy="369332"/>
          </a:xfrm>
          <a:prstGeom prst="rect">
            <a:avLst/>
          </a:prstGeom>
          <a:solidFill>
            <a:schemeClr val="bg1"/>
          </a:solidFill>
        </p:spPr>
        <p:txBody>
          <a:bodyPr wrap="square" rtlCol="0">
            <a:spAutoFit/>
          </a:bodyPr>
          <a:lstStyle/>
          <a:p>
            <a:r>
              <a:rPr lang="en-US" altLang="zh-TW" dirty="0" smtClean="0"/>
              <a:t>6</a:t>
            </a:r>
            <a:endParaRPr lang="zh-TW" altLang="en-US" dirty="0"/>
          </a:p>
        </p:txBody>
      </p:sp>
      <p:cxnSp>
        <p:nvCxnSpPr>
          <p:cNvPr id="33" name="直線接點 32"/>
          <p:cNvCxnSpPr/>
          <p:nvPr/>
        </p:nvCxnSpPr>
        <p:spPr>
          <a:xfrm>
            <a:off x="7668344"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4" name="直線接點 33"/>
          <p:cNvCxnSpPr/>
          <p:nvPr/>
        </p:nvCxnSpPr>
        <p:spPr>
          <a:xfrm>
            <a:off x="2051720"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5" name="直線接點 34"/>
          <p:cNvCxnSpPr/>
          <p:nvPr/>
        </p:nvCxnSpPr>
        <p:spPr>
          <a:xfrm>
            <a:off x="2987824"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6" name="直線接點 35"/>
          <p:cNvCxnSpPr/>
          <p:nvPr/>
        </p:nvCxnSpPr>
        <p:spPr>
          <a:xfrm>
            <a:off x="3779912"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7" name="直線接點 36"/>
          <p:cNvCxnSpPr/>
          <p:nvPr/>
        </p:nvCxnSpPr>
        <p:spPr>
          <a:xfrm>
            <a:off x="4572000"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8" name="直線接點 37"/>
          <p:cNvCxnSpPr/>
          <p:nvPr/>
        </p:nvCxnSpPr>
        <p:spPr>
          <a:xfrm>
            <a:off x="5508104" y="2132856"/>
            <a:ext cx="0" cy="216024"/>
          </a:xfrm>
          <a:prstGeom prst="line">
            <a:avLst/>
          </a:prstGeom>
        </p:spPr>
        <p:style>
          <a:lnRef idx="2">
            <a:schemeClr val="dk1"/>
          </a:lnRef>
          <a:fillRef idx="0">
            <a:schemeClr val="dk1"/>
          </a:fillRef>
          <a:effectRef idx="1">
            <a:schemeClr val="dk1"/>
          </a:effectRef>
          <a:fontRef idx="minor">
            <a:schemeClr val="tx1"/>
          </a:fontRef>
        </p:style>
      </p:cxnSp>
      <p:cxnSp>
        <p:nvCxnSpPr>
          <p:cNvPr id="39" name="直線接點 38"/>
          <p:cNvCxnSpPr/>
          <p:nvPr/>
        </p:nvCxnSpPr>
        <p:spPr>
          <a:xfrm>
            <a:off x="6588224" y="2132856"/>
            <a:ext cx="0" cy="216024"/>
          </a:xfrm>
          <a:prstGeom prst="line">
            <a:avLst/>
          </a:prstGeom>
        </p:spPr>
        <p:style>
          <a:lnRef idx="2">
            <a:schemeClr val="dk1"/>
          </a:lnRef>
          <a:fillRef idx="0">
            <a:schemeClr val="dk1"/>
          </a:fillRef>
          <a:effectRef idx="1">
            <a:schemeClr val="dk1"/>
          </a:effectRef>
          <a:fontRef idx="minor">
            <a:schemeClr val="tx1"/>
          </a:fontRef>
        </p:style>
      </p:cxnSp>
      <p:sp>
        <p:nvSpPr>
          <p:cNvPr id="41" name="圓角矩形 40"/>
          <p:cNvSpPr/>
          <p:nvPr/>
        </p:nvSpPr>
        <p:spPr>
          <a:xfrm>
            <a:off x="2411760" y="1052736"/>
            <a:ext cx="4896544" cy="576064"/>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停止先賣後買當沖、應付當日沖銷券差借券作業</a:t>
            </a:r>
            <a:endParaRPr lang="zh-TW" altLang="en-US" dirty="0">
              <a:latin typeface="標楷體" pitchFamily="65" charset="-120"/>
              <a:ea typeface="標楷體" pitchFamily="65" charset="-120"/>
            </a:endParaRPr>
          </a:p>
        </p:txBody>
      </p:sp>
      <p:sp>
        <p:nvSpPr>
          <p:cNvPr id="42" name="圓角矩形 41"/>
          <p:cNvSpPr/>
          <p:nvPr/>
        </p:nvSpPr>
        <p:spPr>
          <a:xfrm>
            <a:off x="2411760" y="1052736"/>
            <a:ext cx="4896544" cy="1080120"/>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4" name="圓角矩形圖說文字 43"/>
          <p:cNvSpPr/>
          <p:nvPr/>
        </p:nvSpPr>
        <p:spPr>
          <a:xfrm>
            <a:off x="4860032" y="3429000"/>
            <a:ext cx="4104456" cy="648072"/>
          </a:xfrm>
          <a:prstGeom prst="wedgeRoundRectCallout">
            <a:avLst>
              <a:gd name="adj1" fmla="val 17875"/>
              <a:gd name="adj2" fmla="val -85243"/>
              <a:gd name="adj3" fmla="val 16667"/>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TW" altLang="en-US" dirty="0" smtClean="0">
                <a:latin typeface="標楷體" pitchFamily="65" charset="-120"/>
                <a:ea typeface="標楷體" pitchFamily="65" charset="-120"/>
              </a:rPr>
              <a:t>含股東常會、臨時股東會等。但停過原因不影響股東權者，不在此限</a:t>
            </a:r>
            <a:endParaRPr lang="zh-TW" altLang="en-US" dirty="0">
              <a:latin typeface="標楷體" pitchFamily="65" charset="-120"/>
              <a:ea typeface="標楷體" pitchFamily="65" charset="-120"/>
            </a:endParaRPr>
          </a:p>
        </p:txBody>
      </p:sp>
      <p:sp>
        <p:nvSpPr>
          <p:cNvPr id="30" name="圓角矩形 29"/>
          <p:cNvSpPr/>
          <p:nvPr/>
        </p:nvSpPr>
        <p:spPr>
          <a:xfrm>
            <a:off x="2627784" y="2348880"/>
            <a:ext cx="720080" cy="936104"/>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停資日</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證券商設帳</a:t>
            </a:r>
            <a:endParaRPr lang="zh-TW" altLang="en-US" dirty="0"/>
          </a:p>
        </p:txBody>
      </p:sp>
      <p:sp>
        <p:nvSpPr>
          <p:cNvPr id="3" name="內容版面配置區 2"/>
          <p:cNvSpPr>
            <a:spLocks noGrp="1"/>
          </p:cNvSpPr>
          <p:nvPr>
            <p:ph idx="1"/>
          </p:nvPr>
        </p:nvSpPr>
        <p:spPr>
          <a:xfrm>
            <a:off x="539552" y="1124744"/>
            <a:ext cx="8280920" cy="5112568"/>
          </a:xfrm>
        </p:spPr>
        <p:txBody>
          <a:bodyPr>
            <a:normAutofit/>
          </a:bodyPr>
          <a:lstStyle/>
          <a:p>
            <a:r>
              <a:rPr lang="zh-TW" altLang="zh-TW" sz="2400" b="0" dirty="0" smtClean="0"/>
              <a:t>證券商應</a:t>
            </a:r>
            <a:r>
              <a:rPr lang="zh-TW" altLang="zh-TW" sz="2400" b="0" dirty="0" smtClean="0">
                <a:solidFill>
                  <a:srgbClr val="C00000"/>
                </a:solidFill>
              </a:rPr>
              <a:t>依每一客戶分別設帳，每日逐筆登載</a:t>
            </a:r>
            <a:r>
              <a:rPr lang="zh-TW" altLang="zh-TW" sz="2400" b="0" dirty="0" smtClean="0"/>
              <a:t>應付</a:t>
            </a:r>
            <a:r>
              <a:rPr lang="zh-TW" altLang="en-US" sz="2400" b="0" dirty="0" smtClean="0"/>
              <a:t>當日沖銷</a:t>
            </a:r>
            <a:r>
              <a:rPr lang="zh-TW" altLang="zh-TW" sz="2400" b="0" dirty="0" smtClean="0"/>
              <a:t>券差借券、標借及議借、交割需求借券、還券及權益補償相關事項。</a:t>
            </a:r>
            <a:r>
              <a:rPr lang="en-US" altLang="zh-TW" sz="2400" b="0" dirty="0" smtClean="0"/>
              <a:t/>
            </a:r>
            <a:br>
              <a:rPr lang="en-US" altLang="zh-TW" sz="2400" b="0" dirty="0" smtClean="0"/>
            </a:br>
            <a:endParaRPr lang="zh-TW" altLang="zh-TW" sz="2400" b="0" dirty="0" smtClean="0"/>
          </a:p>
          <a:p>
            <a:r>
              <a:rPr lang="zh-TW" altLang="zh-TW" sz="2400" b="0" dirty="0" smtClean="0"/>
              <a:t>證券經紀商應依</a:t>
            </a:r>
            <a:r>
              <a:rPr lang="zh-TW" altLang="zh-TW" sz="2400" b="0" dirty="0" smtClean="0">
                <a:solidFill>
                  <a:srgbClr val="C00000"/>
                </a:solidFill>
              </a:rPr>
              <a:t>帳載紀錄按月編製對帳單</a:t>
            </a:r>
            <a:r>
              <a:rPr lang="zh-TW" altLang="zh-TW" sz="2400" b="0" dirty="0" smtClean="0"/>
              <a:t>送達客戶，但當月無借貸紀錄且未經出借人或借券人書面請求者，不在此限。</a:t>
            </a:r>
            <a:r>
              <a:rPr lang="en-US" altLang="zh-TW" sz="2400" b="0" dirty="0" smtClean="0"/>
              <a:t/>
            </a:r>
            <a:br>
              <a:rPr lang="en-US" altLang="zh-TW" sz="2400" b="0" dirty="0" smtClean="0"/>
            </a:br>
            <a:endParaRPr lang="zh-TW" altLang="zh-TW" sz="2400" b="0" dirty="0" smtClean="0"/>
          </a:p>
          <a:p>
            <a:r>
              <a:rPr lang="zh-TW" altLang="zh-TW" sz="2400" b="0" dirty="0" smtClean="0"/>
              <a:t>證券商應取得借券人</a:t>
            </a:r>
            <a:r>
              <a:rPr lang="zh-TW" altLang="en-US" sz="2400" b="0" dirty="0" smtClean="0"/>
              <a:t>及</a:t>
            </a:r>
            <a:r>
              <a:rPr lang="zh-TW" altLang="zh-TW" sz="2400" b="0" dirty="0" smtClean="0"/>
              <a:t>出借人簽具同意書，</a:t>
            </a:r>
            <a:r>
              <a:rPr lang="zh-TW" altLang="zh-TW" sz="2400" b="0" dirty="0" smtClean="0">
                <a:solidFill>
                  <a:srgbClr val="C00000"/>
                </a:solidFill>
              </a:rPr>
              <a:t>同意證券商將其個人借券相關資料提供證券交易所、櫃檯買賣中心及主管機關</a:t>
            </a:r>
            <a:r>
              <a:rPr lang="zh-TW" altLang="zh-TW" sz="2400" b="0" dirty="0" smtClean="0"/>
              <a:t>所指定之機構依相關法令規定蒐集、處理或國際傳遞及利用所需。</a:t>
            </a:r>
            <a:endParaRPr lang="zh-TW" altLang="en-US" sz="2400" b="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相關費用負擔</a:t>
            </a:r>
            <a:endParaRPr lang="zh-TW" altLang="en-US" dirty="0"/>
          </a:p>
        </p:txBody>
      </p:sp>
      <p:sp>
        <p:nvSpPr>
          <p:cNvPr id="3" name="內容版面配置區 2"/>
          <p:cNvSpPr>
            <a:spLocks noGrp="1"/>
          </p:cNvSpPr>
          <p:nvPr>
            <p:ph idx="1"/>
          </p:nvPr>
        </p:nvSpPr>
        <p:spPr/>
        <p:txBody>
          <a:bodyPr>
            <a:normAutofit/>
          </a:bodyPr>
          <a:lstStyle/>
          <a:p>
            <a:pPr>
              <a:lnSpc>
                <a:spcPct val="150000"/>
              </a:lnSpc>
            </a:pPr>
            <a:r>
              <a:rPr lang="zh-TW" altLang="zh-TW" sz="2400" b="0" dirty="0" smtClean="0"/>
              <a:t>委託人現券賣出後未完成反向買進沖銷交易，所發生之當日沖銷券差借券、標借或議借、交割需求借券等</a:t>
            </a:r>
            <a:r>
              <a:rPr lang="zh-TW" altLang="zh-TW" sz="2400" b="0" dirty="0" smtClean="0">
                <a:solidFill>
                  <a:srgbClr val="C00000"/>
                </a:solidFill>
              </a:rPr>
              <a:t>各項費用</a:t>
            </a:r>
            <a:r>
              <a:rPr lang="zh-TW" altLang="zh-TW" sz="2400" b="0" dirty="0" smtClean="0"/>
              <a:t>、強制買回還券之</a:t>
            </a:r>
            <a:r>
              <a:rPr lang="zh-TW" altLang="zh-TW" sz="2400" b="0" dirty="0" smtClean="0">
                <a:solidFill>
                  <a:srgbClr val="C00000"/>
                </a:solidFill>
              </a:rPr>
              <a:t>價格差額及其他費用</a:t>
            </a:r>
            <a:r>
              <a:rPr lang="zh-TW" altLang="zh-TW" sz="2400" b="0" dirty="0" smtClean="0"/>
              <a:t>，</a:t>
            </a:r>
            <a:r>
              <a:rPr lang="zh-TW" altLang="zh-TW" sz="2400" b="0" dirty="0" smtClean="0">
                <a:solidFill>
                  <a:srgbClr val="C00000"/>
                </a:solidFill>
              </a:rPr>
              <a:t>均應由委託人負擔</a:t>
            </a:r>
            <a:endParaRPr lang="en-US" altLang="zh-TW" sz="2400" b="0" dirty="0" smtClean="0">
              <a:solidFill>
                <a:srgbClr val="C00000"/>
              </a:solidFill>
            </a:endParaRPr>
          </a:p>
          <a:p>
            <a:pPr>
              <a:lnSpc>
                <a:spcPct val="150000"/>
              </a:lnSpc>
            </a:pPr>
            <a:endParaRPr lang="en-US" altLang="zh-TW" sz="2400" b="0" dirty="0" smtClean="0">
              <a:solidFill>
                <a:srgbClr val="C00000"/>
              </a:solidFill>
            </a:endParaRPr>
          </a:p>
          <a:p>
            <a:pPr>
              <a:lnSpc>
                <a:spcPct val="150000"/>
              </a:lnSpc>
            </a:pPr>
            <a:r>
              <a:rPr lang="zh-TW" altLang="en-US" sz="2400" b="0" dirty="0" smtClean="0">
                <a:solidFill>
                  <a:schemeClr val="tx1">
                    <a:lumMod val="95000"/>
                    <a:lumOff val="5000"/>
                  </a:schemeClr>
                </a:solidFill>
              </a:rPr>
              <a:t>委託人應於強制買回還券之次一營業日前清償前項發生之強制買回價格差額及費用，逾期視為違約</a:t>
            </a:r>
            <a:endParaRPr lang="zh-TW" altLang="en-US" sz="2400" b="0"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696744" cy="1144124"/>
          </a:xfrm>
        </p:spPr>
        <p:txBody>
          <a:bodyPr/>
          <a:lstStyle/>
          <a:p>
            <a:r>
              <a:rPr lang="zh-TW" altLang="en-US" sz="3800" b="1" dirty="0" smtClean="0">
                <a:latin typeface="標楷體" pitchFamily="65" charset="-120"/>
                <a:ea typeface="標楷體" pitchFamily="65" charset="-120"/>
              </a:rPr>
              <a:t>違約、錯帳、改類、更正帳號</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15</a:t>
            </a:fld>
            <a:endParaRPr lang="zh-TW" altLang="en-US" dirty="0"/>
          </a:p>
        </p:txBody>
      </p:sp>
      <p:cxnSp>
        <p:nvCxnSpPr>
          <p:cNvPr id="12" name="直線接點 11"/>
          <p:cNvCxnSpPr/>
          <p:nvPr/>
        </p:nvCxnSpPr>
        <p:spPr>
          <a:xfrm>
            <a:off x="1043608" y="980728"/>
            <a:ext cx="64807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1" name="內容版面配置區 10"/>
          <p:cNvGraphicFramePr>
            <a:graphicFrameLocks noGrp="1"/>
          </p:cNvGraphicFramePr>
          <p:nvPr>
            <p:ph idx="1"/>
          </p:nvPr>
        </p:nvGraphicFramePr>
        <p:xfrm>
          <a:off x="251520" y="1124744"/>
          <a:ext cx="871296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buNone/>
            </a:pPr>
            <a:endParaRPr lang="en-US" altLang="zh-TW" dirty="0" smtClean="0"/>
          </a:p>
          <a:p>
            <a:pPr>
              <a:buNone/>
            </a:pPr>
            <a:endParaRPr lang="en-US" altLang="zh-TW" dirty="0" smtClean="0"/>
          </a:p>
          <a:p>
            <a:pPr>
              <a:buNone/>
            </a:pPr>
            <a:endParaRPr lang="en-US" altLang="zh-TW" dirty="0" smtClean="0"/>
          </a:p>
          <a:p>
            <a:pPr>
              <a:buNone/>
            </a:pPr>
            <a:endParaRPr lang="en-US" altLang="zh-TW" dirty="0" smtClean="0"/>
          </a:p>
          <a:p>
            <a:pPr>
              <a:buNone/>
            </a:pPr>
            <a:r>
              <a:rPr lang="zh-TW" altLang="en-US" sz="4000" dirty="0" smtClean="0"/>
              <a:t>                           </a:t>
            </a:r>
            <a:r>
              <a:rPr lang="en-US" altLang="zh-TW" sz="4000" dirty="0" smtClean="0"/>
              <a:t>Q&amp;A</a:t>
            </a:r>
            <a:endParaRPr lang="zh-TW" alt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1052736"/>
            <a:ext cx="8424936" cy="5472608"/>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Q1</a:t>
            </a:r>
            <a:r>
              <a:rPr lang="zh-TW" altLang="en-US" sz="2600" b="1" dirty="0" smtClean="0">
                <a:solidFill>
                  <a:srgbClr val="002060"/>
                </a:solidFill>
                <a:latin typeface="Times New Roman" pitchFamily="18" charset="0"/>
                <a:ea typeface="標楷體" pitchFamily="65" charset="-120"/>
                <a:cs typeface="Times New Roman" pitchFamily="18" charset="0"/>
              </a:rPr>
              <a:t>：原已簽訂先買後賣風險預告書及概括授權同意書之投資人，是否須重新簽訂風險預告書及概括授權同意書，始可從事先賣後買當日沖銷交易</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endParaRPr lang="en-US" altLang="zh-TW" sz="2400" dirty="0" smtClean="0">
              <a:solidFill>
                <a:schemeClr val="tx1"/>
              </a:solidFill>
              <a:latin typeface="Times New Roman" pitchFamily="18" charset="0"/>
              <a:ea typeface="標楷體" pitchFamily="65" charset="-120"/>
              <a:cs typeface="Times New Roman" pitchFamily="18" charset="0"/>
            </a:endParaRPr>
          </a:p>
          <a:p>
            <a:pPr>
              <a:lnSpc>
                <a:spcPct val="150000"/>
              </a:lnSpc>
            </a:pPr>
            <a:r>
              <a:rPr lang="en-US" altLang="zh-TW" sz="2400" dirty="0" smtClean="0">
                <a:solidFill>
                  <a:schemeClr val="tx1"/>
                </a:solidFill>
                <a:latin typeface="Times New Roman" pitchFamily="18" charset="0"/>
                <a:ea typeface="標楷體" pitchFamily="65" charset="-120"/>
                <a:cs typeface="Times New Roman" pitchFamily="18" charset="0"/>
              </a:rPr>
              <a:t>A</a:t>
            </a:r>
            <a:r>
              <a:rPr lang="zh-TW" altLang="en-US" sz="2400" dirty="0" smtClean="0">
                <a:solidFill>
                  <a:schemeClr val="tx1"/>
                </a:solidFill>
                <a:latin typeface="Times New Roman" pitchFamily="18" charset="0"/>
                <a:ea typeface="標楷體" pitchFamily="65" charset="-120"/>
                <a:cs typeface="Times New Roman" pitchFamily="18" charset="0"/>
              </a:rPr>
              <a:t>：是。須重新簽訂包含先賣後買當沖之新版風險預告書及概括授權同意書後，始可從事</a:t>
            </a:r>
            <a:r>
              <a:rPr lang="zh-TW" altLang="en-US" sz="2400" u="sng" dirty="0" smtClean="0">
                <a:solidFill>
                  <a:schemeClr val="tx1"/>
                </a:solidFill>
                <a:latin typeface="Times New Roman" pitchFamily="18" charset="0"/>
                <a:ea typeface="標楷體" pitchFamily="65" charset="-120"/>
                <a:cs typeface="Times New Roman" pitchFamily="18" charset="0"/>
              </a:rPr>
              <a:t>先賣後買</a:t>
            </a:r>
            <a:r>
              <a:rPr lang="zh-TW" altLang="en-US" sz="2400" dirty="0" smtClean="0">
                <a:solidFill>
                  <a:schemeClr val="tx1"/>
                </a:solidFill>
                <a:latin typeface="Times New Roman" pitchFamily="18" charset="0"/>
                <a:ea typeface="標楷體" pitchFamily="65" charset="-120"/>
                <a:cs typeface="Times New Roman" pitchFamily="18" charset="0"/>
              </a:rPr>
              <a:t>當沖交易。若投資人未重新簽訂新版之風險預告書及概括授權同意書，券商應控管該投資人僅能從事</a:t>
            </a:r>
            <a:r>
              <a:rPr lang="zh-TW" altLang="en-US" sz="2400" u="sng" dirty="0" smtClean="0">
                <a:solidFill>
                  <a:schemeClr val="tx1"/>
                </a:solidFill>
                <a:latin typeface="Times New Roman" pitchFamily="18" charset="0"/>
                <a:ea typeface="標楷體" pitchFamily="65" charset="-120"/>
                <a:cs typeface="Times New Roman" pitchFamily="18" charset="0"/>
              </a:rPr>
              <a:t>先買後賣</a:t>
            </a:r>
            <a:r>
              <a:rPr lang="zh-TW" altLang="en-US" sz="2400" dirty="0" smtClean="0">
                <a:solidFill>
                  <a:schemeClr val="tx1"/>
                </a:solidFill>
                <a:latin typeface="Times New Roman" pitchFamily="18" charset="0"/>
                <a:ea typeface="標楷體" pitchFamily="65" charset="-120"/>
                <a:cs typeface="Times New Roman" pitchFamily="18" charset="0"/>
              </a:rPr>
              <a:t>當日沖銷交易，並請投資人盡速補簽新版之風險預告書及概括授權同意書。</a:t>
            </a:r>
            <a:endParaRPr lang="zh-TW" altLang="en-US" sz="24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539552" y="1052736"/>
            <a:ext cx="7848872" cy="5472608"/>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Q2</a:t>
            </a:r>
            <a:r>
              <a:rPr lang="zh-TW" altLang="en-US" sz="2600" b="1" dirty="0" smtClean="0">
                <a:solidFill>
                  <a:srgbClr val="002060"/>
                </a:solidFill>
                <a:latin typeface="Times New Roman" pitchFamily="18" charset="0"/>
                <a:ea typeface="標楷體" pitchFamily="65" charset="-120"/>
                <a:cs typeface="Times New Roman" pitchFamily="18" charset="0"/>
              </a:rPr>
              <a:t>：開放先賣後買當沖，證券商接受投資人委託賣出時，是否不再需要先行驗券</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endParaRPr lang="en-US" altLang="zh-TW" sz="2400" dirty="0" smtClean="0">
              <a:solidFill>
                <a:schemeClr val="tx1"/>
              </a:solidFill>
              <a:latin typeface="Times New Roman" pitchFamily="18" charset="0"/>
              <a:ea typeface="標楷體" pitchFamily="65" charset="-120"/>
              <a:cs typeface="Times New Roman" pitchFamily="18" charset="0"/>
            </a:endParaRPr>
          </a:p>
          <a:p>
            <a:pPr>
              <a:lnSpc>
                <a:spcPct val="150000"/>
              </a:lnSpc>
            </a:pPr>
            <a:endParaRPr lang="en-US" altLang="zh-TW" sz="2400" dirty="0" smtClean="0">
              <a:solidFill>
                <a:schemeClr val="tx1"/>
              </a:solidFill>
              <a:latin typeface="Times New Roman" pitchFamily="18" charset="0"/>
              <a:ea typeface="標楷體" pitchFamily="65" charset="-120"/>
              <a:cs typeface="Times New Roman" pitchFamily="18" charset="0"/>
            </a:endParaRPr>
          </a:p>
          <a:p>
            <a:pPr>
              <a:lnSpc>
                <a:spcPct val="150000"/>
              </a:lnSpc>
            </a:pPr>
            <a:r>
              <a:rPr lang="en-US" altLang="zh-TW" sz="2400" dirty="0" smtClean="0">
                <a:solidFill>
                  <a:schemeClr val="tx1"/>
                </a:solidFill>
                <a:latin typeface="Times New Roman" pitchFamily="18" charset="0"/>
                <a:ea typeface="標楷體" pitchFamily="65" charset="-120"/>
                <a:cs typeface="Times New Roman" pitchFamily="18" charset="0"/>
              </a:rPr>
              <a:t>A</a:t>
            </a:r>
            <a:r>
              <a:rPr lang="zh-TW" altLang="en-US" sz="2400" dirty="0" smtClean="0">
                <a:solidFill>
                  <a:schemeClr val="tx1"/>
                </a:solidFill>
                <a:latin typeface="Times New Roman" pitchFamily="18" charset="0"/>
                <a:ea typeface="標楷體" pitchFamily="65" charset="-120"/>
                <a:cs typeface="Times New Roman" pitchFamily="18" charset="0"/>
              </a:rPr>
              <a:t>：否。券商仍應依營業細則第</a:t>
            </a:r>
            <a:r>
              <a:rPr lang="en-US" altLang="zh-TW" sz="2400" dirty="0" smtClean="0">
                <a:solidFill>
                  <a:schemeClr val="tx1"/>
                </a:solidFill>
                <a:latin typeface="Times New Roman" pitchFamily="18" charset="0"/>
                <a:ea typeface="標楷體" pitchFamily="65" charset="-120"/>
                <a:cs typeface="Times New Roman" pitchFamily="18" charset="0"/>
              </a:rPr>
              <a:t>79</a:t>
            </a:r>
            <a:r>
              <a:rPr lang="zh-TW" altLang="en-US" sz="2400" dirty="0" smtClean="0">
                <a:solidFill>
                  <a:schemeClr val="tx1"/>
                </a:solidFill>
                <a:latin typeface="Times New Roman" pitchFamily="18" charset="0"/>
                <a:ea typeface="標楷體" pitchFamily="65" charset="-120"/>
                <a:cs typeface="Times New Roman" pitchFamily="18" charset="0"/>
              </a:rPr>
              <a:t>條之</a:t>
            </a:r>
            <a:r>
              <a:rPr lang="en-US" altLang="zh-TW" sz="2400" dirty="0" smtClean="0">
                <a:solidFill>
                  <a:schemeClr val="tx1"/>
                </a:solidFill>
                <a:latin typeface="Times New Roman" pitchFamily="18" charset="0"/>
                <a:ea typeface="標楷體" pitchFamily="65" charset="-120"/>
                <a:cs typeface="Times New Roman" pitchFamily="18" charset="0"/>
              </a:rPr>
              <a:t>1</a:t>
            </a:r>
            <a:r>
              <a:rPr lang="zh-TW" altLang="en-US" sz="2400" dirty="0" smtClean="0">
                <a:solidFill>
                  <a:schemeClr val="tx1"/>
                </a:solidFill>
                <a:latin typeface="Times New Roman" pitchFamily="18" charset="0"/>
                <a:ea typeface="標楷體" pitchFamily="65" charset="-120"/>
                <a:cs typeface="Times New Roman" pitchFamily="18" charset="0"/>
              </a:rPr>
              <a:t>驗券，若投資人無庫存部位且為適格之當沖戶時，證券商應檢視是否具足夠券源可供出借，以於投資人未完成反向買進沖銷交易時，出借予委託人作為交割之用。</a:t>
            </a:r>
            <a:endParaRPr lang="zh-TW" altLang="en-US" sz="24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980728"/>
            <a:ext cx="8712968" cy="5760640"/>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Q3</a:t>
            </a:r>
            <a:r>
              <a:rPr lang="zh-TW" altLang="en-US" sz="2600" b="1" dirty="0" smtClean="0">
                <a:solidFill>
                  <a:srgbClr val="002060"/>
                </a:solidFill>
                <a:latin typeface="Times New Roman" pitchFamily="18" charset="0"/>
                <a:ea typeface="標楷體" pitchFamily="65" charset="-120"/>
                <a:cs typeface="Times New Roman" pitchFamily="18" charset="0"/>
              </a:rPr>
              <a:t>：券商檢視是否具足夠券源可供出借，券源所指為何</a:t>
            </a:r>
            <a:r>
              <a:rPr lang="en-US" altLang="zh-TW" sz="2600" b="1" dirty="0" smtClean="0">
                <a:solidFill>
                  <a:srgbClr val="002060"/>
                </a:solidFill>
                <a:latin typeface="Times New Roman" pitchFamily="18" charset="0"/>
                <a:ea typeface="標楷體" pitchFamily="65" charset="-120"/>
                <a:cs typeface="Times New Roman" pitchFamily="18" charset="0"/>
              </a:rPr>
              <a:t>? </a:t>
            </a:r>
            <a:r>
              <a:rPr lang="zh-TW" altLang="en-US" sz="2600" b="1" dirty="0" smtClean="0">
                <a:solidFill>
                  <a:srgbClr val="002060"/>
                </a:solidFill>
                <a:latin typeface="Times New Roman" pitchFamily="18" charset="0"/>
                <a:ea typeface="標楷體" pitchFamily="65" charset="-120"/>
                <a:cs typeface="Times New Roman" pitchFamily="18" charset="0"/>
              </a:rPr>
              <a:t>是否投資人委託賣出時，證券商即須先行借入有價證券，以供交割之用</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r>
              <a:rPr lang="en-US" altLang="zh-TW" sz="2200" dirty="0" smtClean="0">
                <a:solidFill>
                  <a:schemeClr val="tx1"/>
                </a:solidFill>
                <a:latin typeface="Times New Roman" pitchFamily="18" charset="0"/>
                <a:ea typeface="標楷體" pitchFamily="65" charset="-120"/>
                <a:cs typeface="Times New Roman" pitchFamily="18" charset="0"/>
              </a:rPr>
              <a:t>A</a:t>
            </a:r>
            <a:r>
              <a:rPr lang="zh-TW" altLang="en-US" sz="2200" dirty="0" smtClean="0">
                <a:solidFill>
                  <a:schemeClr val="tx1"/>
                </a:solidFill>
                <a:latin typeface="Times New Roman" pitchFamily="18" charset="0"/>
                <a:ea typeface="標楷體" pitchFamily="65" charset="-120"/>
                <a:cs typeface="Times New Roman" pitchFamily="18" charset="0"/>
              </a:rPr>
              <a:t>： 或有券源係以證券商向客戶借入或他家證券商向其客戶借入，轉出借予證券商為限。證券商應先分別與出借有價證券之客戶或他家證券商及借入有價證券之投資人簽訂應付當日沖銷券差借貸契約。</a:t>
            </a:r>
          </a:p>
          <a:p>
            <a:pPr>
              <a:lnSpc>
                <a:spcPct val="150000"/>
              </a:lnSpc>
            </a:pPr>
            <a:r>
              <a:rPr lang="zh-TW" altLang="en-US" sz="2200" dirty="0" smtClean="0">
                <a:solidFill>
                  <a:schemeClr val="tx1"/>
                </a:solidFill>
                <a:latin typeface="Times New Roman" pitchFamily="18" charset="0"/>
                <a:ea typeface="標楷體" pitchFamily="65" charset="-120"/>
                <a:cs typeface="Times New Roman" pitchFamily="18" charset="0"/>
              </a:rPr>
              <a:t>從事先賣後買當沖之投資人，原則上均可完成反向買進沖銷，券商接受投資人委託賣出時，無須先行向客戶借入有價證券，僅須先行進行風險控管有價證券數量，待投資人確定無法完成反向買進沖銷時，再向有庫存部位之投資人借入即可。</a:t>
            </a:r>
            <a:endParaRPr lang="zh-TW" altLang="en-US" sz="22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455640" cy="1144124"/>
          </a:xfrm>
        </p:spPr>
        <p:txBody>
          <a:bodyPr/>
          <a:lstStyle/>
          <a:p>
            <a:r>
              <a:rPr lang="zh-TW" altLang="en-US" sz="4000" b="1" dirty="0" smtClean="0">
                <a:latin typeface="標楷體" pitchFamily="65" charset="-120"/>
                <a:ea typeface="標楷體" pitchFamily="65" charset="-120"/>
              </a:rPr>
              <a:t>當日沖銷定義</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2</a:t>
            </a:fld>
            <a:endParaRPr lang="zh-TW" altLang="en-US" dirty="0"/>
          </a:p>
        </p:txBody>
      </p:sp>
      <p:sp>
        <p:nvSpPr>
          <p:cNvPr id="8" name="內容版面配置區 7"/>
          <p:cNvSpPr>
            <a:spLocks noGrp="1"/>
          </p:cNvSpPr>
          <p:nvPr>
            <p:ph idx="1"/>
          </p:nvPr>
        </p:nvSpPr>
        <p:spPr>
          <a:xfrm>
            <a:off x="539552" y="1268760"/>
            <a:ext cx="8280920" cy="5040560"/>
          </a:xfrm>
        </p:spPr>
        <p:txBody>
          <a:bodyPr/>
          <a:lstStyle/>
          <a:p>
            <a:pPr>
              <a:buNone/>
            </a:pPr>
            <a:r>
              <a:rPr lang="zh-TW" altLang="en-US" sz="2800" b="1" dirty="0" smtClean="0">
                <a:latin typeface="標楷體" pitchFamily="65" charset="-120"/>
                <a:ea typeface="標楷體" pitchFamily="65" charset="-120"/>
              </a:rPr>
              <a:t>當日沖銷應符合下列要件：</a:t>
            </a:r>
            <a:r>
              <a:rPr lang="en-US" altLang="zh-TW" sz="2800" b="1" dirty="0" smtClean="0">
                <a:latin typeface="標楷體" pitchFamily="65" charset="-120"/>
                <a:ea typeface="標楷體" pitchFamily="65" charset="-120"/>
              </a:rPr>
              <a:t/>
            </a:r>
            <a:br>
              <a:rPr lang="en-US" altLang="zh-TW" sz="2800" b="1" dirty="0" smtClean="0">
                <a:latin typeface="標楷體" pitchFamily="65" charset="-120"/>
                <a:ea typeface="標楷體" pitchFamily="65" charset="-120"/>
              </a:rPr>
            </a:br>
            <a:endParaRPr lang="en-US" altLang="zh-TW" sz="2800" b="1" dirty="0" smtClean="0">
              <a:latin typeface="標楷體" pitchFamily="65" charset="-120"/>
              <a:ea typeface="標楷體" pitchFamily="65" charset="-120"/>
            </a:endParaRPr>
          </a:p>
        </p:txBody>
      </p:sp>
      <p:cxnSp>
        <p:nvCxnSpPr>
          <p:cNvPr id="12" name="直線接點 11"/>
          <p:cNvCxnSpPr/>
          <p:nvPr/>
        </p:nvCxnSpPr>
        <p:spPr>
          <a:xfrm>
            <a:off x="1547664" y="980728"/>
            <a:ext cx="540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 name="資料庫圖表 13"/>
          <p:cNvGraphicFramePr/>
          <p:nvPr/>
        </p:nvGraphicFramePr>
        <p:xfrm>
          <a:off x="539552" y="2060848"/>
          <a:ext cx="8136904"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980728"/>
            <a:ext cx="8712968" cy="5760640"/>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Q4</a:t>
            </a:r>
            <a:r>
              <a:rPr lang="zh-TW" altLang="en-US" sz="2600" b="1" dirty="0" smtClean="0">
                <a:solidFill>
                  <a:srgbClr val="002060"/>
                </a:solidFill>
                <a:latin typeface="Times New Roman" pitchFamily="18" charset="0"/>
                <a:ea typeface="標楷體" pitchFamily="65" charset="-120"/>
                <a:cs typeface="Times New Roman" pitchFamily="18" charset="0"/>
              </a:rPr>
              <a:t>：券商是否得將所有客戶庫存部位視為或有券源</a:t>
            </a:r>
            <a:r>
              <a:rPr lang="en-US" altLang="zh-TW" sz="2600" b="1" dirty="0" smtClean="0">
                <a:solidFill>
                  <a:srgbClr val="002060"/>
                </a:solidFill>
                <a:latin typeface="Times New Roman" pitchFamily="18" charset="0"/>
                <a:ea typeface="標楷體" pitchFamily="65" charset="-120"/>
                <a:cs typeface="Times New Roman" pitchFamily="18" charset="0"/>
              </a:rPr>
              <a:t>?</a:t>
            </a:r>
            <a:r>
              <a:rPr lang="zh-TW" altLang="en-US" sz="2600" b="1" dirty="0" smtClean="0">
                <a:solidFill>
                  <a:srgbClr val="002060"/>
                </a:solidFill>
                <a:latin typeface="Times New Roman" pitchFamily="18" charset="0"/>
                <a:ea typeface="標楷體" pitchFamily="65" charset="-120"/>
                <a:cs typeface="Times New Roman" pitchFamily="18" charset="0"/>
              </a:rPr>
              <a:t>券源是否全數可接受投資人委託賣出或須設定一定比例控管</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r>
              <a:rPr lang="en-US" altLang="zh-TW" sz="2200" dirty="0" smtClean="0">
                <a:solidFill>
                  <a:schemeClr val="tx1"/>
                </a:solidFill>
                <a:latin typeface="Times New Roman" pitchFamily="18" charset="0"/>
                <a:ea typeface="標楷體" pitchFamily="65" charset="-120"/>
                <a:cs typeface="Times New Roman" pitchFamily="18" charset="0"/>
              </a:rPr>
              <a:t>A</a:t>
            </a:r>
            <a:r>
              <a:rPr lang="zh-TW" altLang="en-US" sz="2200" dirty="0" smtClean="0">
                <a:solidFill>
                  <a:schemeClr val="tx1"/>
                </a:solidFill>
                <a:latin typeface="Times New Roman" pitchFamily="18" charset="0"/>
                <a:ea typeface="標楷體" pitchFamily="65" charset="-120"/>
                <a:cs typeface="Times New Roman" pitchFamily="18" charset="0"/>
              </a:rPr>
              <a:t>：券商應先行與有意願出借之投資人簽訂應付當日沖銷券差借貸契約，待完成簽訂後，始可將該客戶之庫存部位納入計算。證券商與客戶於應付當日沖銷券差借貸契約中，可自行約定僅出借特定或全部庫存部位或出借條件等。</a:t>
            </a:r>
          </a:p>
          <a:p>
            <a:pPr>
              <a:lnSpc>
                <a:spcPct val="150000"/>
              </a:lnSpc>
            </a:pPr>
            <a:r>
              <a:rPr lang="zh-TW" altLang="en-US" sz="2200" dirty="0" smtClean="0">
                <a:solidFill>
                  <a:schemeClr val="tx1"/>
                </a:solidFill>
                <a:latin typeface="Times New Roman" pitchFamily="18" charset="0"/>
                <a:ea typeface="標楷體" pitchFamily="65" charset="-120"/>
                <a:cs typeface="Times New Roman" pitchFamily="18" charset="0"/>
              </a:rPr>
              <a:t>證券商於投資人委託賣出時，並未實際完成借券，因此證券商或有券源，應視有庫存部位之客戶交易屬性，決定是否可全數或設定一定比例之券源供投資人從事先賣後買之當日沖銷交易。</a:t>
            </a:r>
            <a:endParaRPr lang="zh-TW" altLang="en-US" sz="22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980728"/>
            <a:ext cx="8712968" cy="5760640"/>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Q5</a:t>
            </a:r>
            <a:r>
              <a:rPr lang="zh-TW" altLang="en-US" sz="2600" b="1" dirty="0" smtClean="0">
                <a:solidFill>
                  <a:srgbClr val="002060"/>
                </a:solidFill>
                <a:latin typeface="Times New Roman" pitchFamily="18" charset="0"/>
                <a:ea typeface="標楷體" pitchFamily="65" charset="-120"/>
                <a:cs typeface="Times New Roman" pitchFamily="18" charset="0"/>
              </a:rPr>
              <a:t>：證券商之或有券源，是否可向發行公司內部人或自營商借入</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endParaRPr lang="en-US" altLang="zh-TW" sz="2600" b="1" dirty="0" smtClean="0">
              <a:solidFill>
                <a:srgbClr val="002060"/>
              </a:solidFill>
              <a:latin typeface="Times New Roman" pitchFamily="18" charset="0"/>
              <a:ea typeface="標楷體" pitchFamily="65" charset="-120"/>
              <a:cs typeface="Times New Roman" pitchFamily="18" charset="0"/>
            </a:endParaRPr>
          </a:p>
          <a:p>
            <a:pPr>
              <a:lnSpc>
                <a:spcPct val="150000"/>
              </a:lnSpc>
            </a:pPr>
            <a:r>
              <a:rPr lang="en-US" altLang="zh-TW" sz="2200" dirty="0" smtClean="0">
                <a:solidFill>
                  <a:schemeClr val="tx1"/>
                </a:solidFill>
                <a:latin typeface="Times New Roman" pitchFamily="18" charset="0"/>
                <a:ea typeface="標楷體" pitchFamily="65" charset="-120"/>
                <a:cs typeface="Times New Roman" pitchFamily="18" charset="0"/>
              </a:rPr>
              <a:t>A</a:t>
            </a:r>
            <a:r>
              <a:rPr lang="zh-TW" altLang="en-US" sz="2200" dirty="0" smtClean="0">
                <a:solidFill>
                  <a:schemeClr val="tx1"/>
                </a:solidFill>
                <a:latin typeface="Times New Roman" pitchFamily="18" charset="0"/>
                <a:ea typeface="標楷體" pitchFamily="65" charset="-120"/>
                <a:cs typeface="Times New Roman" pitchFamily="18" charset="0"/>
              </a:rPr>
              <a:t>：不可以。公開發行公司董事、監察人、經理人及持有公司股份超過百分之十之股東（包括其配偶、未成年子女及利用他人名義持有之股票）不得透過應付當日沖銷券差借券借入及出借該發行公司之股票。該等人員將該發行公司之股票交付信託，亦不得出借。另證券自營商亦不得參與應付當日沖銷券差借券。</a:t>
            </a:r>
            <a:endParaRPr lang="zh-TW" altLang="en-US" sz="22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980728"/>
            <a:ext cx="8712968" cy="5760640"/>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Q6</a:t>
            </a:r>
            <a:r>
              <a:rPr lang="zh-TW" altLang="en-US" sz="2600" b="1" dirty="0" smtClean="0">
                <a:solidFill>
                  <a:srgbClr val="002060"/>
                </a:solidFill>
                <a:latin typeface="Times New Roman" pitchFamily="18" charset="0"/>
                <a:ea typeface="標楷體" pitchFamily="65" charset="-120"/>
                <a:cs typeface="Times New Roman" pitchFamily="18" charset="0"/>
              </a:rPr>
              <a:t>：證券商已和出借人簽訂應付當日沖銷券差借貸契約，於實際借券時，是否須再通知出借人</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endParaRPr lang="en-US" altLang="zh-TW" sz="2600" b="1" dirty="0" smtClean="0">
              <a:solidFill>
                <a:srgbClr val="002060"/>
              </a:solidFill>
              <a:latin typeface="Times New Roman" pitchFamily="18" charset="0"/>
              <a:ea typeface="標楷體" pitchFamily="65" charset="-120"/>
              <a:cs typeface="Times New Roman" pitchFamily="18" charset="0"/>
            </a:endParaRPr>
          </a:p>
          <a:p>
            <a:pPr>
              <a:lnSpc>
                <a:spcPct val="150000"/>
              </a:lnSpc>
            </a:pPr>
            <a:r>
              <a:rPr lang="en-US" altLang="zh-TW" sz="2200" dirty="0" smtClean="0">
                <a:solidFill>
                  <a:schemeClr val="tx1"/>
                </a:solidFill>
                <a:latin typeface="Times New Roman" pitchFamily="18" charset="0"/>
                <a:ea typeface="標楷體" pitchFamily="65" charset="-120"/>
                <a:cs typeface="Times New Roman" pitchFamily="18" charset="0"/>
              </a:rPr>
              <a:t>A</a:t>
            </a:r>
            <a:r>
              <a:rPr lang="zh-TW" altLang="en-US" sz="2200" dirty="0" smtClean="0">
                <a:solidFill>
                  <a:schemeClr val="tx1"/>
                </a:solidFill>
                <a:latin typeface="Times New Roman" pitchFamily="18" charset="0"/>
                <a:ea typeface="標楷體" pitchFamily="65" charset="-120"/>
                <a:cs typeface="Times New Roman" pitchFamily="18" charset="0"/>
              </a:rPr>
              <a:t>：證券商雖已與出借人簽訂應付當日沖銷券差借貸契約，惟借券後，出借人將有一日以上</a:t>
            </a:r>
            <a:r>
              <a:rPr lang="en-US" altLang="zh-TW" sz="2200" dirty="0" smtClean="0">
                <a:solidFill>
                  <a:schemeClr val="tx1"/>
                </a:solidFill>
                <a:latin typeface="Times New Roman" pitchFamily="18" charset="0"/>
                <a:ea typeface="標楷體" pitchFamily="65" charset="-120"/>
                <a:cs typeface="Times New Roman" pitchFamily="18" charset="0"/>
              </a:rPr>
              <a:t>(</a:t>
            </a:r>
            <a:r>
              <a:rPr lang="zh-TW" altLang="en-US" sz="2200" dirty="0" smtClean="0">
                <a:solidFill>
                  <a:schemeClr val="tx1"/>
                </a:solidFill>
                <a:latin typeface="Times New Roman" pitchFamily="18" charset="0"/>
                <a:ea typeface="標楷體" pitchFamily="65" charset="-120"/>
                <a:cs typeface="Times New Roman" pitchFamily="18" charset="0"/>
              </a:rPr>
              <a:t>若</a:t>
            </a:r>
            <a:r>
              <a:rPr lang="en-US" altLang="zh-TW" sz="2200" dirty="0" smtClean="0">
                <a:solidFill>
                  <a:schemeClr val="tx1"/>
                </a:solidFill>
                <a:latin typeface="Times New Roman" pitchFamily="18" charset="0"/>
                <a:ea typeface="標楷體" pitchFamily="65" charset="-120"/>
                <a:cs typeface="Times New Roman" pitchFamily="18" charset="0"/>
              </a:rPr>
              <a:t>T+1</a:t>
            </a:r>
            <a:r>
              <a:rPr lang="zh-TW" altLang="en-US" sz="2200" dirty="0" smtClean="0">
                <a:solidFill>
                  <a:schemeClr val="tx1"/>
                </a:solidFill>
                <a:latin typeface="Times New Roman" pitchFamily="18" charset="0"/>
                <a:ea typeface="標楷體" pitchFamily="65" charset="-120"/>
                <a:cs typeface="Times New Roman" pitchFamily="18" charset="0"/>
              </a:rPr>
              <a:t>日強制買回不成功，將繼續借券</a:t>
            </a:r>
            <a:r>
              <a:rPr lang="en-US" altLang="zh-TW" sz="2200" dirty="0" smtClean="0">
                <a:solidFill>
                  <a:schemeClr val="tx1"/>
                </a:solidFill>
                <a:latin typeface="Times New Roman" pitchFamily="18" charset="0"/>
                <a:ea typeface="標楷體" pitchFamily="65" charset="-120"/>
                <a:cs typeface="Times New Roman" pitchFamily="18" charset="0"/>
              </a:rPr>
              <a:t>)</a:t>
            </a:r>
            <a:r>
              <a:rPr lang="zh-TW" altLang="en-US" sz="2200" dirty="0" smtClean="0">
                <a:solidFill>
                  <a:schemeClr val="tx1"/>
                </a:solidFill>
                <a:latin typeface="Times New Roman" pitchFamily="18" charset="0"/>
                <a:ea typeface="標楷體" pitchFamily="65" charset="-120"/>
                <a:cs typeface="Times New Roman" pitchFamily="18" charset="0"/>
              </a:rPr>
              <a:t>無法賣出有價證券，建議證券商於實際借入有價證券時，仍應通知出借人，惟證券商可自行與出借人約定通知時間及方式。</a:t>
            </a:r>
            <a:endParaRPr lang="zh-TW" altLang="en-US" sz="2200" dirty="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Q&amp;A</a:t>
            </a:r>
            <a:endParaRPr lang="zh-TW" altLang="en-US" dirty="0"/>
          </a:p>
        </p:txBody>
      </p:sp>
      <p:sp>
        <p:nvSpPr>
          <p:cNvPr id="4" name="圓角矩形 3"/>
          <p:cNvSpPr/>
          <p:nvPr/>
        </p:nvSpPr>
        <p:spPr>
          <a:xfrm>
            <a:off x="251520" y="980728"/>
            <a:ext cx="8712968" cy="5760640"/>
          </a:xfrm>
          <a:prstGeom prst="round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zh-TW" sz="2600" b="1" dirty="0" smtClean="0">
                <a:solidFill>
                  <a:srgbClr val="002060"/>
                </a:solidFill>
                <a:latin typeface="Times New Roman" pitchFamily="18" charset="0"/>
                <a:ea typeface="標楷體" pitchFamily="65" charset="-120"/>
                <a:cs typeface="Times New Roman" pitchFamily="18" charset="0"/>
              </a:rPr>
              <a:t>Q7</a:t>
            </a:r>
            <a:r>
              <a:rPr lang="zh-TW" altLang="en-US" sz="2600" b="1" dirty="0" smtClean="0">
                <a:solidFill>
                  <a:srgbClr val="002060"/>
                </a:solidFill>
                <a:latin typeface="Times New Roman" pitchFamily="18" charset="0"/>
                <a:ea typeface="標楷體" pitchFamily="65" charset="-120"/>
                <a:cs typeface="Times New Roman" pitchFamily="18" charset="0"/>
              </a:rPr>
              <a:t>：若證券商於</a:t>
            </a:r>
            <a:r>
              <a:rPr lang="en-US" altLang="zh-TW" sz="2600" b="1" dirty="0" smtClean="0">
                <a:solidFill>
                  <a:srgbClr val="002060"/>
                </a:solidFill>
                <a:latin typeface="Times New Roman" pitchFamily="18" charset="0"/>
                <a:ea typeface="標楷體" pitchFamily="65" charset="-120"/>
                <a:cs typeface="Times New Roman" pitchFamily="18" charset="0"/>
              </a:rPr>
              <a:t>T+1</a:t>
            </a:r>
            <a:r>
              <a:rPr lang="zh-TW" altLang="en-US" sz="2600" b="1" dirty="0" smtClean="0">
                <a:solidFill>
                  <a:srgbClr val="002060"/>
                </a:solidFill>
                <a:latin typeface="Times New Roman" pitchFamily="18" charset="0"/>
                <a:ea typeface="標楷體" pitchFamily="65" charset="-120"/>
                <a:cs typeface="Times New Roman" pitchFamily="18" charset="0"/>
              </a:rPr>
              <a:t>日未強制買回成功，是否須通知出借人及借券人</a:t>
            </a:r>
            <a:r>
              <a:rPr lang="en-US" altLang="zh-TW" sz="2600" b="1" dirty="0" smtClean="0">
                <a:solidFill>
                  <a:srgbClr val="002060"/>
                </a:solidFill>
                <a:latin typeface="Times New Roman" pitchFamily="18" charset="0"/>
                <a:ea typeface="標楷體" pitchFamily="65" charset="-120"/>
                <a:cs typeface="Times New Roman" pitchFamily="18" charset="0"/>
              </a:rPr>
              <a:t>?</a:t>
            </a:r>
          </a:p>
          <a:p>
            <a:pPr>
              <a:lnSpc>
                <a:spcPct val="150000"/>
              </a:lnSpc>
            </a:pPr>
            <a:endParaRPr lang="en-US" altLang="zh-TW" sz="2600" b="1" dirty="0" smtClean="0">
              <a:solidFill>
                <a:srgbClr val="002060"/>
              </a:solidFill>
              <a:latin typeface="Times New Roman" pitchFamily="18" charset="0"/>
              <a:ea typeface="標楷體" pitchFamily="65" charset="-120"/>
              <a:cs typeface="Times New Roman" pitchFamily="18" charset="0"/>
            </a:endParaRPr>
          </a:p>
          <a:p>
            <a:pPr>
              <a:lnSpc>
                <a:spcPct val="150000"/>
              </a:lnSpc>
            </a:pPr>
            <a:r>
              <a:rPr lang="en-US" altLang="zh-TW" sz="2200" dirty="0" smtClean="0">
                <a:solidFill>
                  <a:schemeClr val="tx1"/>
                </a:solidFill>
                <a:latin typeface="Times New Roman" pitchFamily="18" charset="0"/>
                <a:ea typeface="標楷體" pitchFamily="65" charset="-120"/>
                <a:cs typeface="Times New Roman" pitchFamily="18" charset="0"/>
              </a:rPr>
              <a:t>A</a:t>
            </a:r>
            <a:r>
              <a:rPr lang="zh-TW" altLang="en-US" sz="2200" dirty="0" smtClean="0">
                <a:solidFill>
                  <a:schemeClr val="tx1"/>
                </a:solidFill>
                <a:latin typeface="Times New Roman" pitchFamily="18" charset="0"/>
                <a:ea typeface="標楷體" pitchFamily="65" charset="-120"/>
                <a:cs typeface="Times New Roman" pitchFamily="18" charset="0"/>
              </a:rPr>
              <a:t>：是。證券商若</a:t>
            </a:r>
            <a:r>
              <a:rPr lang="en-US" altLang="zh-TW" sz="2200" dirty="0" smtClean="0">
                <a:solidFill>
                  <a:schemeClr val="tx1"/>
                </a:solidFill>
                <a:latin typeface="Times New Roman" pitchFamily="18" charset="0"/>
                <a:ea typeface="標楷體" pitchFamily="65" charset="-120"/>
                <a:cs typeface="Times New Roman" pitchFamily="18" charset="0"/>
              </a:rPr>
              <a:t>T+1</a:t>
            </a:r>
            <a:r>
              <a:rPr lang="zh-TW" altLang="en-US" sz="2200" dirty="0" smtClean="0">
                <a:solidFill>
                  <a:schemeClr val="tx1"/>
                </a:solidFill>
                <a:latin typeface="Times New Roman" pitchFamily="18" charset="0"/>
                <a:ea typeface="標楷體" pitchFamily="65" charset="-120"/>
                <a:cs typeface="Times New Roman" pitchFamily="18" charset="0"/>
              </a:rPr>
              <a:t>日未完成強制買回，則無法於</a:t>
            </a:r>
            <a:r>
              <a:rPr lang="en-US" altLang="zh-TW" sz="2200" dirty="0" smtClean="0">
                <a:solidFill>
                  <a:schemeClr val="tx1"/>
                </a:solidFill>
                <a:latin typeface="Times New Roman" pitchFamily="18" charset="0"/>
                <a:ea typeface="標楷體" pitchFamily="65" charset="-120"/>
                <a:cs typeface="Times New Roman" pitchFamily="18" charset="0"/>
              </a:rPr>
              <a:t>T+3</a:t>
            </a:r>
            <a:r>
              <a:rPr lang="zh-TW" altLang="en-US" sz="2200" dirty="0" smtClean="0">
                <a:solidFill>
                  <a:schemeClr val="tx1"/>
                </a:solidFill>
                <a:latin typeface="Times New Roman" pitchFamily="18" charset="0"/>
                <a:ea typeface="標楷體" pitchFamily="65" charset="-120"/>
                <a:cs typeface="Times New Roman" pitchFamily="18" charset="0"/>
              </a:rPr>
              <a:t>日還券予出借人，出借人無法於</a:t>
            </a:r>
            <a:r>
              <a:rPr lang="en-US" altLang="zh-TW" sz="2200" dirty="0" smtClean="0">
                <a:solidFill>
                  <a:schemeClr val="tx1"/>
                </a:solidFill>
                <a:latin typeface="Times New Roman" pitchFamily="18" charset="0"/>
                <a:ea typeface="標楷體" pitchFamily="65" charset="-120"/>
                <a:cs typeface="Times New Roman" pitchFamily="18" charset="0"/>
              </a:rPr>
              <a:t>T+2</a:t>
            </a:r>
            <a:r>
              <a:rPr lang="zh-TW" altLang="en-US" sz="2200" dirty="0" smtClean="0">
                <a:solidFill>
                  <a:schemeClr val="tx1"/>
                </a:solidFill>
                <a:latin typeface="Times New Roman" pitchFamily="18" charset="0"/>
                <a:ea typeface="標楷體" pitchFamily="65" charset="-120"/>
                <a:cs typeface="Times New Roman" pitchFamily="18" charset="0"/>
              </a:rPr>
              <a:t>日賣出股票，因此證券商應通知出借人及借券人未完成強制買回，須續借股票至強制買回為止。</a:t>
            </a:r>
            <a:endParaRPr lang="en-US" altLang="zh-TW" sz="2200" dirty="0" smtClean="0">
              <a:solidFill>
                <a:schemeClr val="tx1"/>
              </a:solidFill>
              <a:latin typeface="Times New Roman" pitchFamily="18" charset="0"/>
              <a:ea typeface="標楷體" pitchFamily="65" charset="-120"/>
              <a:cs typeface="Times New Roman" pitchFamily="18" charset="0"/>
            </a:endParaRPr>
          </a:p>
          <a:p>
            <a:pPr>
              <a:lnSpc>
                <a:spcPct val="150000"/>
              </a:lnSpc>
            </a:pPr>
            <a:endParaRPr lang="en-US" altLang="zh-TW" sz="2200" dirty="0" smtClean="0">
              <a:solidFill>
                <a:schemeClr val="tx1"/>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4800" dirty="0" smtClean="0">
                <a:solidFill>
                  <a:srgbClr val="FF0000"/>
                </a:solidFill>
              </a:rPr>
              <a:t>簡報完畢</a:t>
            </a:r>
            <a:endParaRPr lang="zh-TW" altLang="en-US" sz="48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455640" cy="1144124"/>
          </a:xfrm>
        </p:spPr>
        <p:txBody>
          <a:bodyPr/>
          <a:lstStyle/>
          <a:p>
            <a:r>
              <a:rPr lang="zh-TW" altLang="en-US" sz="4000" b="1" dirty="0" smtClean="0">
                <a:latin typeface="標楷體" pitchFamily="65" charset="-120"/>
                <a:ea typeface="標楷體" pitchFamily="65" charset="-120"/>
              </a:rPr>
              <a:t>投資人適格條件</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3</a:t>
            </a:fld>
            <a:endParaRPr lang="zh-TW" altLang="en-US" dirty="0"/>
          </a:p>
        </p:txBody>
      </p:sp>
      <p:sp>
        <p:nvSpPr>
          <p:cNvPr id="8" name="內容版面配置區 7"/>
          <p:cNvSpPr>
            <a:spLocks noGrp="1"/>
          </p:cNvSpPr>
          <p:nvPr>
            <p:ph idx="1"/>
          </p:nvPr>
        </p:nvSpPr>
        <p:spPr>
          <a:xfrm>
            <a:off x="395536" y="1340768"/>
            <a:ext cx="8280920" cy="4968552"/>
          </a:xfrm>
        </p:spPr>
        <p:txBody>
          <a:bodyPr/>
          <a:lstStyle/>
          <a:p>
            <a:pPr>
              <a:buNone/>
            </a:pPr>
            <a:r>
              <a:rPr lang="zh-TW" altLang="en-US" sz="2800" b="1" dirty="0" smtClean="0">
                <a:latin typeface="標楷體" pitchFamily="65" charset="-120"/>
                <a:ea typeface="標楷體" pitchFamily="65" charset="-120"/>
              </a:rPr>
              <a:t>從事現股當沖之投資人資格條件：</a:t>
            </a:r>
            <a:r>
              <a:rPr lang="en-US" altLang="zh-TW" sz="2800" b="1" dirty="0" smtClean="0">
                <a:latin typeface="標楷體" pitchFamily="65" charset="-120"/>
                <a:ea typeface="標楷體" pitchFamily="65" charset="-120"/>
              </a:rPr>
              <a:t/>
            </a:r>
            <a:br>
              <a:rPr lang="en-US" altLang="zh-TW" sz="2800" b="1" dirty="0" smtClean="0">
                <a:latin typeface="標楷體" pitchFamily="65" charset="-120"/>
                <a:ea typeface="標楷體" pitchFamily="65" charset="-120"/>
              </a:rPr>
            </a:br>
            <a:endParaRPr lang="en-US" altLang="zh-TW" sz="2800" b="1" dirty="0" smtClean="0">
              <a:latin typeface="標楷體" pitchFamily="65" charset="-120"/>
              <a:ea typeface="標楷體" pitchFamily="65" charset="-120"/>
            </a:endParaRPr>
          </a:p>
        </p:txBody>
      </p:sp>
      <p:cxnSp>
        <p:nvCxnSpPr>
          <p:cNvPr id="12" name="直線接點 11"/>
          <p:cNvCxnSpPr/>
          <p:nvPr/>
        </p:nvCxnSpPr>
        <p:spPr>
          <a:xfrm>
            <a:off x="1547664" y="980728"/>
            <a:ext cx="540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6" name="資料庫圖表 5"/>
          <p:cNvGraphicFramePr/>
          <p:nvPr/>
        </p:nvGraphicFramePr>
        <p:xfrm>
          <a:off x="323528" y="1916832"/>
          <a:ext cx="849694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矩形 8"/>
          <p:cNvSpPr/>
          <p:nvPr/>
        </p:nvSpPr>
        <p:spPr>
          <a:xfrm>
            <a:off x="683568" y="6165304"/>
            <a:ext cx="6840760" cy="43088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zh-TW" altLang="en-US" sz="2200" b="1" dirty="0" smtClean="0">
                <a:latin typeface="標楷體" pitchFamily="65" charset="-120"/>
                <a:ea typeface="標楷體" pitchFamily="65" charset="-120"/>
              </a:rPr>
              <a:t>*不得使用綜合交易帳戶從事當沖</a:t>
            </a:r>
            <a:endParaRPr lang="en-US" altLang="zh-TW" sz="2200" b="1"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455640" cy="1144124"/>
          </a:xfrm>
        </p:spPr>
        <p:txBody>
          <a:bodyPr/>
          <a:lstStyle/>
          <a:p>
            <a:r>
              <a:rPr lang="zh-TW" altLang="en-US" sz="4000" b="1" dirty="0" smtClean="0">
                <a:latin typeface="標楷體" pitchFamily="65" charset="-120"/>
                <a:ea typeface="標楷體" pitchFamily="65" charset="-120"/>
              </a:rPr>
              <a:t>現股當沖交易時間</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4</a:t>
            </a:fld>
            <a:endParaRPr lang="zh-TW" altLang="en-US" dirty="0"/>
          </a:p>
        </p:txBody>
      </p:sp>
      <p:cxnSp>
        <p:nvCxnSpPr>
          <p:cNvPr id="12" name="直線接點 11"/>
          <p:cNvCxnSpPr/>
          <p:nvPr/>
        </p:nvCxnSpPr>
        <p:spPr>
          <a:xfrm>
            <a:off x="1547664" y="980728"/>
            <a:ext cx="540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971600" y="2060848"/>
            <a:ext cx="7344816" cy="0"/>
          </a:xfrm>
          <a:prstGeom prst="line">
            <a:avLst/>
          </a:prstGeom>
          <a:ln w="508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3" name="文字方塊 12"/>
          <p:cNvSpPr txBox="1"/>
          <p:nvPr/>
        </p:nvSpPr>
        <p:spPr>
          <a:xfrm>
            <a:off x="971600" y="1484784"/>
            <a:ext cx="4392488" cy="461665"/>
          </a:xfrm>
          <a:prstGeom prst="rect">
            <a:avLst/>
          </a:prstGeom>
          <a:noFill/>
        </p:spPr>
        <p:txBody>
          <a:bodyPr wrap="square" rtlCol="0">
            <a:spAutoFit/>
          </a:bodyPr>
          <a:lstStyle/>
          <a:p>
            <a:pPr algn="ctr"/>
            <a:r>
              <a:rPr lang="zh-TW" altLang="en-US" sz="2400" b="1" dirty="0" smtClean="0">
                <a:latin typeface="標楷體" pitchFamily="65" charset="-120"/>
                <a:ea typeface="標楷體" pitchFamily="65" charset="-120"/>
              </a:rPr>
              <a:t>普通交易</a:t>
            </a:r>
            <a:endParaRPr lang="zh-TW" altLang="en-US" sz="2400" b="1" dirty="0">
              <a:latin typeface="標楷體" pitchFamily="65" charset="-120"/>
              <a:ea typeface="標楷體" pitchFamily="65" charset="-120"/>
            </a:endParaRPr>
          </a:p>
        </p:txBody>
      </p:sp>
      <p:cxnSp>
        <p:nvCxnSpPr>
          <p:cNvPr id="15" name="直線接點 14"/>
          <p:cNvCxnSpPr/>
          <p:nvPr/>
        </p:nvCxnSpPr>
        <p:spPr>
          <a:xfrm>
            <a:off x="971600" y="1844824"/>
            <a:ext cx="0" cy="360040"/>
          </a:xfrm>
          <a:prstGeom prst="line">
            <a:avLst/>
          </a:prstGeom>
          <a:ln w="28575">
            <a:solidFill>
              <a:srgbClr val="666633"/>
            </a:solidFill>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a:xfrm>
            <a:off x="5436096" y="1844824"/>
            <a:ext cx="0" cy="360040"/>
          </a:xfrm>
          <a:prstGeom prst="line">
            <a:avLst/>
          </a:prstGeom>
          <a:ln w="28575">
            <a:solidFill>
              <a:srgbClr val="666633"/>
            </a:solidFill>
          </a:ln>
        </p:spPr>
        <p:style>
          <a:lnRef idx="1">
            <a:schemeClr val="accent1"/>
          </a:lnRef>
          <a:fillRef idx="0">
            <a:schemeClr val="accent1"/>
          </a:fillRef>
          <a:effectRef idx="0">
            <a:schemeClr val="accent1"/>
          </a:effectRef>
          <a:fontRef idx="minor">
            <a:schemeClr val="tx1"/>
          </a:fontRef>
        </p:style>
      </p:cxnSp>
      <p:sp>
        <p:nvSpPr>
          <p:cNvPr id="17" name="文字方塊 16"/>
          <p:cNvSpPr txBox="1"/>
          <p:nvPr/>
        </p:nvSpPr>
        <p:spPr>
          <a:xfrm>
            <a:off x="6012160" y="1556792"/>
            <a:ext cx="2520280" cy="461665"/>
          </a:xfrm>
          <a:prstGeom prst="rect">
            <a:avLst/>
          </a:prstGeom>
          <a:noFill/>
        </p:spPr>
        <p:txBody>
          <a:bodyPr wrap="square" rtlCol="0">
            <a:spAutoFit/>
          </a:bodyPr>
          <a:lstStyle/>
          <a:p>
            <a:pPr algn="ctr"/>
            <a:r>
              <a:rPr lang="zh-TW" altLang="en-US" sz="2400" b="1" dirty="0" smtClean="0">
                <a:latin typeface="標楷體" pitchFamily="65" charset="-120"/>
                <a:ea typeface="標楷體" pitchFamily="65" charset="-120"/>
              </a:rPr>
              <a:t>盤後定價交易</a:t>
            </a:r>
            <a:endParaRPr lang="zh-TW" altLang="en-US" sz="2400" b="1" dirty="0">
              <a:latin typeface="標楷體" pitchFamily="65" charset="-120"/>
              <a:ea typeface="標楷體" pitchFamily="65" charset="-120"/>
            </a:endParaRPr>
          </a:p>
        </p:txBody>
      </p:sp>
      <p:cxnSp>
        <p:nvCxnSpPr>
          <p:cNvPr id="21" name="直線接點 20"/>
          <p:cNvCxnSpPr/>
          <p:nvPr/>
        </p:nvCxnSpPr>
        <p:spPr>
          <a:xfrm>
            <a:off x="6156176" y="1844824"/>
            <a:ext cx="0" cy="360040"/>
          </a:xfrm>
          <a:prstGeom prst="line">
            <a:avLst/>
          </a:prstGeom>
          <a:ln w="28575">
            <a:solidFill>
              <a:srgbClr val="666633"/>
            </a:solidFill>
          </a:ln>
        </p:spPr>
        <p:style>
          <a:lnRef idx="1">
            <a:schemeClr val="accent1"/>
          </a:lnRef>
          <a:fillRef idx="0">
            <a:schemeClr val="accent1"/>
          </a:fillRef>
          <a:effectRef idx="0">
            <a:schemeClr val="accent1"/>
          </a:effectRef>
          <a:fontRef idx="minor">
            <a:schemeClr val="tx1"/>
          </a:fontRef>
        </p:style>
      </p:cxnSp>
      <p:cxnSp>
        <p:nvCxnSpPr>
          <p:cNvPr id="22" name="直線接點 21"/>
          <p:cNvCxnSpPr/>
          <p:nvPr/>
        </p:nvCxnSpPr>
        <p:spPr>
          <a:xfrm>
            <a:off x="8316416" y="1916832"/>
            <a:ext cx="0" cy="288032"/>
          </a:xfrm>
          <a:prstGeom prst="line">
            <a:avLst/>
          </a:prstGeom>
          <a:ln w="28575">
            <a:solidFill>
              <a:srgbClr val="666633"/>
            </a:solidFill>
          </a:ln>
        </p:spPr>
        <p:style>
          <a:lnRef idx="1">
            <a:schemeClr val="accent1"/>
          </a:lnRef>
          <a:fillRef idx="0">
            <a:schemeClr val="accent1"/>
          </a:fillRef>
          <a:effectRef idx="0">
            <a:schemeClr val="accent1"/>
          </a:effectRef>
          <a:fontRef idx="minor">
            <a:schemeClr val="tx1"/>
          </a:fontRef>
        </p:style>
      </p:cxnSp>
      <p:sp>
        <p:nvSpPr>
          <p:cNvPr id="31" name="文字方塊 30"/>
          <p:cNvSpPr txBox="1"/>
          <p:nvPr/>
        </p:nvSpPr>
        <p:spPr>
          <a:xfrm>
            <a:off x="467544" y="2204864"/>
            <a:ext cx="1043608" cy="400110"/>
          </a:xfrm>
          <a:prstGeom prst="rect">
            <a:avLst/>
          </a:prstGeom>
          <a:noFill/>
        </p:spPr>
        <p:txBody>
          <a:bodyPr wrap="square" rtlCol="0">
            <a:spAutoFit/>
          </a:bodyPr>
          <a:lstStyle/>
          <a:p>
            <a:pPr algn="ctr"/>
            <a:r>
              <a:rPr lang="en-US" altLang="zh-TW" sz="2000" b="1" dirty="0" smtClean="0">
                <a:latin typeface="標楷體" pitchFamily="65" charset="-120"/>
                <a:ea typeface="標楷體" pitchFamily="65" charset="-120"/>
              </a:rPr>
              <a:t>9:00</a:t>
            </a:r>
            <a:endParaRPr lang="zh-TW" altLang="en-US" sz="2000" b="1" dirty="0">
              <a:latin typeface="標楷體" pitchFamily="65" charset="-120"/>
              <a:ea typeface="標楷體" pitchFamily="65" charset="-120"/>
            </a:endParaRPr>
          </a:p>
        </p:txBody>
      </p:sp>
      <p:sp>
        <p:nvSpPr>
          <p:cNvPr id="32" name="文字方塊 31"/>
          <p:cNvSpPr txBox="1"/>
          <p:nvPr/>
        </p:nvSpPr>
        <p:spPr>
          <a:xfrm>
            <a:off x="4716016" y="2204864"/>
            <a:ext cx="1043608" cy="400110"/>
          </a:xfrm>
          <a:prstGeom prst="rect">
            <a:avLst/>
          </a:prstGeom>
          <a:noFill/>
        </p:spPr>
        <p:txBody>
          <a:bodyPr wrap="square" rtlCol="0">
            <a:spAutoFit/>
          </a:bodyPr>
          <a:lstStyle/>
          <a:p>
            <a:pPr algn="ctr"/>
            <a:r>
              <a:rPr lang="en-US" altLang="zh-TW" sz="2000" b="1" dirty="0" smtClean="0">
                <a:latin typeface="標楷體" pitchFamily="65" charset="-120"/>
                <a:ea typeface="標楷體" pitchFamily="65" charset="-120"/>
              </a:rPr>
              <a:t>13:30</a:t>
            </a:r>
            <a:endParaRPr lang="zh-TW" altLang="en-US" sz="2000" b="1" dirty="0">
              <a:latin typeface="標楷體" pitchFamily="65" charset="-120"/>
              <a:ea typeface="標楷體" pitchFamily="65" charset="-120"/>
            </a:endParaRPr>
          </a:p>
        </p:txBody>
      </p:sp>
      <p:sp>
        <p:nvSpPr>
          <p:cNvPr id="33" name="文字方塊 32"/>
          <p:cNvSpPr txBox="1"/>
          <p:nvPr/>
        </p:nvSpPr>
        <p:spPr>
          <a:xfrm>
            <a:off x="5724128" y="2204864"/>
            <a:ext cx="1043608" cy="400110"/>
          </a:xfrm>
          <a:prstGeom prst="rect">
            <a:avLst/>
          </a:prstGeom>
          <a:noFill/>
        </p:spPr>
        <p:txBody>
          <a:bodyPr wrap="square" rtlCol="0">
            <a:spAutoFit/>
          </a:bodyPr>
          <a:lstStyle/>
          <a:p>
            <a:pPr algn="ctr"/>
            <a:r>
              <a:rPr lang="en-US" altLang="zh-TW" sz="2000" b="1" dirty="0" smtClean="0">
                <a:latin typeface="標楷體" pitchFamily="65" charset="-120"/>
                <a:ea typeface="標楷體" pitchFamily="65" charset="-120"/>
              </a:rPr>
              <a:t>14:00</a:t>
            </a:r>
            <a:endParaRPr lang="zh-TW" altLang="en-US" sz="2000" b="1" dirty="0">
              <a:latin typeface="標楷體" pitchFamily="65" charset="-120"/>
              <a:ea typeface="標楷體" pitchFamily="65" charset="-120"/>
            </a:endParaRPr>
          </a:p>
        </p:txBody>
      </p:sp>
      <p:sp>
        <p:nvSpPr>
          <p:cNvPr id="34" name="文字方塊 33"/>
          <p:cNvSpPr txBox="1"/>
          <p:nvPr/>
        </p:nvSpPr>
        <p:spPr>
          <a:xfrm>
            <a:off x="7812360" y="2204864"/>
            <a:ext cx="1043608" cy="400110"/>
          </a:xfrm>
          <a:prstGeom prst="rect">
            <a:avLst/>
          </a:prstGeom>
          <a:noFill/>
        </p:spPr>
        <p:txBody>
          <a:bodyPr wrap="square" rtlCol="0">
            <a:spAutoFit/>
          </a:bodyPr>
          <a:lstStyle/>
          <a:p>
            <a:pPr algn="ctr"/>
            <a:r>
              <a:rPr lang="en-US" altLang="zh-TW" sz="2000" b="1" dirty="0" smtClean="0">
                <a:latin typeface="標楷體" pitchFamily="65" charset="-120"/>
                <a:ea typeface="標楷體" pitchFamily="65" charset="-120"/>
              </a:rPr>
              <a:t>14:30</a:t>
            </a:r>
            <a:endParaRPr lang="zh-TW" altLang="en-US" sz="2000" b="1" dirty="0">
              <a:latin typeface="標楷體" pitchFamily="65" charset="-120"/>
              <a:ea typeface="標楷體" pitchFamily="65" charset="-120"/>
            </a:endParaRPr>
          </a:p>
        </p:txBody>
      </p:sp>
      <p:sp>
        <p:nvSpPr>
          <p:cNvPr id="35" name="文字方塊 34"/>
          <p:cNvSpPr txBox="1"/>
          <p:nvPr/>
        </p:nvSpPr>
        <p:spPr>
          <a:xfrm>
            <a:off x="1043608" y="2636912"/>
            <a:ext cx="4392488"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zh-TW" sz="2400" b="1" dirty="0" smtClean="0">
                <a:latin typeface="Times New Roman" pitchFamily="18" charset="0"/>
                <a:ea typeface="標楷體" pitchFamily="65" charset="-120"/>
                <a:cs typeface="Times New Roman" pitchFamily="18" charset="0"/>
              </a:rPr>
              <a:t>9:00~13:30</a:t>
            </a:r>
          </a:p>
          <a:p>
            <a:pPr algn="ctr"/>
            <a:r>
              <a:rPr lang="zh-TW" altLang="en-US" sz="2400" b="1" dirty="0" smtClean="0">
                <a:latin typeface="標楷體" pitchFamily="65" charset="-120"/>
                <a:ea typeface="標楷體" pitchFamily="65" charset="-120"/>
              </a:rPr>
              <a:t>買進成交、再賣出</a:t>
            </a:r>
            <a:endParaRPr lang="en-US" altLang="zh-TW" sz="2400" b="1" dirty="0" smtClean="0">
              <a:latin typeface="標楷體" pitchFamily="65" charset="-120"/>
              <a:ea typeface="標楷體" pitchFamily="65" charset="-120"/>
            </a:endParaRPr>
          </a:p>
          <a:p>
            <a:pPr algn="ctr"/>
            <a:r>
              <a:rPr lang="zh-TW" altLang="en-US" sz="2400" b="1" dirty="0" smtClean="0">
                <a:latin typeface="標楷體" pitchFamily="65" charset="-120"/>
                <a:ea typeface="標楷體" pitchFamily="65" charset="-120"/>
              </a:rPr>
              <a:t>賣出成交、再買進</a:t>
            </a:r>
            <a:endParaRPr lang="zh-TW" altLang="en-US" sz="2400" b="1" dirty="0">
              <a:latin typeface="標楷體" pitchFamily="65" charset="-120"/>
              <a:ea typeface="標楷體" pitchFamily="65" charset="-120"/>
            </a:endParaRPr>
          </a:p>
        </p:txBody>
      </p:sp>
      <p:sp>
        <p:nvSpPr>
          <p:cNvPr id="40" name="文字方塊 39"/>
          <p:cNvSpPr txBox="1"/>
          <p:nvPr/>
        </p:nvSpPr>
        <p:spPr>
          <a:xfrm>
            <a:off x="1187624" y="4725144"/>
            <a:ext cx="4392488"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altLang="zh-TW" sz="2400" b="1" dirty="0" smtClean="0">
                <a:latin typeface="Times New Roman" pitchFamily="18" charset="0"/>
                <a:ea typeface="標楷體" pitchFamily="65" charset="-120"/>
                <a:cs typeface="Times New Roman" pitchFamily="18" charset="0"/>
              </a:rPr>
              <a:t>9:00~13:30</a:t>
            </a:r>
            <a:r>
              <a:rPr lang="zh-TW" altLang="en-US" sz="2400" b="1" dirty="0" smtClean="0">
                <a:latin typeface="Times New Roman" pitchFamily="18" charset="0"/>
                <a:ea typeface="標楷體" pitchFamily="65" charset="-120"/>
                <a:cs typeface="Times New Roman" pitchFamily="18" charset="0"/>
              </a:rPr>
              <a:t>買進</a:t>
            </a:r>
            <a:r>
              <a:rPr lang="en-US" altLang="zh-TW" sz="2400" b="1" dirty="0" smtClean="0">
                <a:latin typeface="Times New Roman" pitchFamily="18" charset="0"/>
                <a:ea typeface="標楷體" pitchFamily="65" charset="-120"/>
                <a:cs typeface="Times New Roman" pitchFamily="18" charset="0"/>
              </a:rPr>
              <a:t>/</a:t>
            </a:r>
            <a:r>
              <a:rPr lang="zh-TW" altLang="en-US" sz="2400" b="1" dirty="0" smtClean="0">
                <a:latin typeface="Times New Roman" pitchFamily="18" charset="0"/>
                <a:ea typeface="標楷體" pitchFamily="65" charset="-120"/>
                <a:cs typeface="Times New Roman" pitchFamily="18" charset="0"/>
              </a:rPr>
              <a:t>賣出成交</a:t>
            </a:r>
            <a:endParaRPr lang="zh-TW" altLang="en-US" sz="2400" b="1" dirty="0">
              <a:latin typeface="Times New Roman" pitchFamily="18" charset="0"/>
              <a:ea typeface="標楷體" pitchFamily="65" charset="-120"/>
              <a:cs typeface="Times New Roman" pitchFamily="18" charset="0"/>
            </a:endParaRPr>
          </a:p>
        </p:txBody>
      </p:sp>
      <p:sp>
        <p:nvSpPr>
          <p:cNvPr id="41" name="文字方塊 40"/>
          <p:cNvSpPr txBox="1"/>
          <p:nvPr/>
        </p:nvSpPr>
        <p:spPr>
          <a:xfrm>
            <a:off x="6444208" y="4725144"/>
            <a:ext cx="223224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altLang="zh-TW" sz="2400" b="1" dirty="0" smtClean="0">
                <a:latin typeface="Times New Roman" pitchFamily="18" charset="0"/>
                <a:ea typeface="標楷體" pitchFamily="65" charset="-120"/>
                <a:cs typeface="Times New Roman" pitchFamily="18" charset="0"/>
              </a:rPr>
              <a:t>14:30</a:t>
            </a:r>
            <a:r>
              <a:rPr lang="zh-TW" altLang="en-US" sz="2400" b="1" dirty="0" smtClean="0">
                <a:latin typeface="Times New Roman" pitchFamily="18" charset="0"/>
                <a:ea typeface="標楷體" pitchFamily="65" charset="-120"/>
                <a:cs typeface="Times New Roman" pitchFamily="18" charset="0"/>
              </a:rPr>
              <a:t>賣出</a:t>
            </a:r>
            <a:r>
              <a:rPr lang="en-US" altLang="zh-TW" sz="2400" b="1" dirty="0" smtClean="0">
                <a:latin typeface="Times New Roman" pitchFamily="18" charset="0"/>
                <a:ea typeface="標楷體" pitchFamily="65" charset="-120"/>
                <a:cs typeface="Times New Roman" pitchFamily="18" charset="0"/>
              </a:rPr>
              <a:t>/</a:t>
            </a:r>
            <a:r>
              <a:rPr lang="zh-TW" altLang="en-US" sz="2400" b="1" dirty="0" smtClean="0">
                <a:latin typeface="Times New Roman" pitchFamily="18" charset="0"/>
                <a:ea typeface="標楷體" pitchFamily="65" charset="-120"/>
                <a:cs typeface="Times New Roman" pitchFamily="18" charset="0"/>
              </a:rPr>
              <a:t>買進</a:t>
            </a:r>
            <a:endParaRPr lang="zh-TW" altLang="en-US" sz="2400" b="1" dirty="0">
              <a:latin typeface="Times New Roman" pitchFamily="18" charset="0"/>
              <a:ea typeface="標楷體" pitchFamily="65" charset="-120"/>
              <a:cs typeface="Times New Roman" pitchFamily="18" charset="0"/>
            </a:endParaRPr>
          </a:p>
        </p:txBody>
      </p:sp>
      <p:sp>
        <p:nvSpPr>
          <p:cNvPr id="42" name="加號 41"/>
          <p:cNvSpPr/>
          <p:nvPr/>
        </p:nvSpPr>
        <p:spPr>
          <a:xfrm>
            <a:off x="5652120" y="4653136"/>
            <a:ext cx="648072" cy="57606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矩形 42"/>
          <p:cNvSpPr/>
          <p:nvPr/>
        </p:nvSpPr>
        <p:spPr>
          <a:xfrm>
            <a:off x="611560" y="5877272"/>
            <a:ext cx="7920880" cy="43088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zh-TW" altLang="en-US" sz="2200" b="1" dirty="0" smtClean="0">
                <a:latin typeface="標楷體" pitchFamily="65" charset="-120"/>
                <a:ea typeface="標楷體" pitchFamily="65" charset="-120"/>
              </a:rPr>
              <a:t>*零股、鉅額、拍賣、標購、證券商營業處所議價，不適用當沖</a:t>
            </a:r>
          </a:p>
        </p:txBody>
      </p:sp>
      <p:sp>
        <p:nvSpPr>
          <p:cNvPr id="44" name="文字方塊 43"/>
          <p:cNvSpPr txBox="1"/>
          <p:nvPr/>
        </p:nvSpPr>
        <p:spPr>
          <a:xfrm>
            <a:off x="179512" y="4005064"/>
            <a:ext cx="432048" cy="461665"/>
          </a:xfrm>
          <a:prstGeom prst="rect">
            <a:avLst/>
          </a:prstGeom>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zh-TW" altLang="en-US" sz="2400" b="1" dirty="0" smtClean="0">
                <a:latin typeface="標楷體" pitchFamily="65" charset="-120"/>
                <a:ea typeface="標楷體" pitchFamily="65" charset="-120"/>
              </a:rPr>
              <a:t>或</a:t>
            </a:r>
            <a:endParaRPr lang="zh-TW" altLang="en-US" sz="2400" b="1"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455640" cy="1144124"/>
          </a:xfrm>
        </p:spPr>
        <p:txBody>
          <a:bodyPr/>
          <a:lstStyle/>
          <a:p>
            <a:r>
              <a:rPr lang="zh-TW" altLang="en-US" sz="4000" b="1" dirty="0" smtClean="0">
                <a:latin typeface="標楷體" pitchFamily="65" charset="-120"/>
                <a:ea typeface="標楷體" pitchFamily="65" charset="-120"/>
              </a:rPr>
              <a:t>現股當沖申報時點</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5</a:t>
            </a:fld>
            <a:endParaRPr lang="zh-TW" altLang="en-US" dirty="0"/>
          </a:p>
        </p:txBody>
      </p:sp>
      <p:graphicFrame>
        <p:nvGraphicFramePr>
          <p:cNvPr id="6" name="內容版面配置區 5"/>
          <p:cNvGraphicFramePr>
            <a:graphicFrameLocks noGrp="1"/>
          </p:cNvGraphicFramePr>
          <p:nvPr>
            <p:ph idx="1"/>
          </p:nvPr>
        </p:nvGraphicFramePr>
        <p:xfrm>
          <a:off x="395288" y="1125538"/>
          <a:ext cx="8497192" cy="5183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直線接點 11"/>
          <p:cNvCxnSpPr/>
          <p:nvPr/>
        </p:nvCxnSpPr>
        <p:spPr>
          <a:xfrm>
            <a:off x="1547664" y="980728"/>
            <a:ext cx="540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7"/>
          <p:cNvSpPr>
            <a:spLocks noGrp="1"/>
          </p:cNvSpPr>
          <p:nvPr>
            <p:ph type="title"/>
          </p:nvPr>
        </p:nvSpPr>
        <p:spPr>
          <a:xfrm>
            <a:off x="971600" y="188640"/>
            <a:ext cx="6455640" cy="1144124"/>
          </a:xfrm>
        </p:spPr>
        <p:txBody>
          <a:bodyPr/>
          <a:lstStyle/>
          <a:p>
            <a:r>
              <a:rPr lang="zh-TW" altLang="en-US" sz="4000" b="1" dirty="0" smtClean="0">
                <a:latin typeface="標楷體" pitchFamily="65" charset="-120"/>
                <a:ea typeface="標楷體" pitchFamily="65" charset="-120"/>
              </a:rPr>
              <a:t>風險控管</a:t>
            </a:r>
          </a:p>
        </p:txBody>
      </p:sp>
      <p:sp>
        <p:nvSpPr>
          <p:cNvPr id="7" name="投影片編號版面配置區 6"/>
          <p:cNvSpPr>
            <a:spLocks noGrp="1"/>
          </p:cNvSpPr>
          <p:nvPr>
            <p:ph type="sldNum" sz="quarter" idx="4294967295"/>
          </p:nvPr>
        </p:nvSpPr>
        <p:spPr>
          <a:xfrm>
            <a:off x="3505200" y="6356350"/>
            <a:ext cx="2133600" cy="365125"/>
          </a:xfrm>
          <a:prstGeom prst="rect">
            <a:avLst/>
          </a:prstGeom>
        </p:spPr>
        <p:txBody>
          <a:bodyPr/>
          <a:lstStyle/>
          <a:p>
            <a:pPr>
              <a:defRPr/>
            </a:pPr>
            <a:fld id="{3139999B-23BB-4791-AFDB-606F9D01611A}" type="slidenum">
              <a:rPr lang="zh-TW" altLang="en-US" smtClean="0"/>
              <a:pPr>
                <a:defRPr/>
              </a:pPr>
              <a:t>6</a:t>
            </a:fld>
            <a:endParaRPr lang="zh-TW" altLang="en-US" dirty="0"/>
          </a:p>
        </p:txBody>
      </p:sp>
      <p:cxnSp>
        <p:nvCxnSpPr>
          <p:cNvPr id="12" name="直線接點 11"/>
          <p:cNvCxnSpPr/>
          <p:nvPr/>
        </p:nvCxnSpPr>
        <p:spPr>
          <a:xfrm>
            <a:off x="1547664" y="980728"/>
            <a:ext cx="5400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4" name="內容版面配置區 13"/>
          <p:cNvGraphicFramePr>
            <a:graphicFrameLocks noGrp="1"/>
          </p:cNvGraphicFramePr>
          <p:nvPr>
            <p:ph idx="1"/>
          </p:nvPr>
        </p:nvGraphicFramePr>
        <p:xfrm>
          <a:off x="179512" y="1124744"/>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先賣後買當沖券商風控</a:t>
            </a:r>
            <a:endParaRPr lang="zh-TW" altLang="en-US" dirty="0"/>
          </a:p>
        </p:txBody>
      </p:sp>
      <p:graphicFrame>
        <p:nvGraphicFramePr>
          <p:cNvPr id="4" name="內容版面配置區 3"/>
          <p:cNvGraphicFramePr>
            <a:graphicFrameLocks noGrp="1"/>
          </p:cNvGraphicFramePr>
          <p:nvPr>
            <p:ph idx="1"/>
          </p:nvPr>
        </p:nvGraphicFramePr>
        <p:xfrm>
          <a:off x="467544" y="3068960"/>
          <a:ext cx="8280919"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內容版面配置區 2"/>
          <p:cNvSpPr txBox="1">
            <a:spLocks/>
          </p:cNvSpPr>
          <p:nvPr/>
        </p:nvSpPr>
        <p:spPr bwMode="auto">
          <a:xfrm>
            <a:off x="323528" y="1124744"/>
            <a:ext cx="8352928" cy="55446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p>
            <a:pPr marL="342900" marR="0" lvl="0" indent="-342900" algn="l" defTabSz="914400" rtl="0" eaLnBrk="1" fontAlgn="base" latinLnBrk="0" hangingPunct="1">
              <a:lnSpc>
                <a:spcPts val="3700"/>
              </a:lnSpc>
              <a:spcBef>
                <a:spcPct val="20000"/>
              </a:spcBef>
              <a:spcAft>
                <a:spcPct val="0"/>
              </a:spcAft>
              <a:buClrTx/>
              <a:buSzTx/>
              <a:buFontTx/>
              <a:buBlip>
                <a:blip r:embed="rId7"/>
              </a:buBlip>
              <a:tabLst/>
              <a:defRPr/>
            </a:pPr>
            <a:r>
              <a:rPr kumimoji="0" lang="zh-TW" altLang="en-US" sz="2800" b="1"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投資人委託賣出時，券商應確認具足夠數量券源</a:t>
            </a:r>
            <a:endParaRPr lang="en-US" altLang="zh-TW" sz="2800" b="1" dirty="0" smtClean="0">
              <a:latin typeface="Tw Cen MT" pitchFamily="34" charset="0"/>
              <a:ea typeface="標楷體" pitchFamily="65" charset="-120"/>
            </a:endParaRPr>
          </a:p>
          <a:p>
            <a:pPr marL="342900" marR="0" lvl="0" indent="-342900" algn="l" defTabSz="914400" rtl="0" eaLnBrk="1" fontAlgn="base" latinLnBrk="0" hangingPunct="1">
              <a:lnSpc>
                <a:spcPts val="3700"/>
              </a:lnSpc>
              <a:spcBef>
                <a:spcPct val="20000"/>
              </a:spcBef>
              <a:spcAft>
                <a:spcPct val="0"/>
              </a:spcAft>
              <a:buClrTx/>
              <a:buSzTx/>
              <a:buFontTx/>
              <a:buBlip>
                <a:blip r:embed="rId7"/>
              </a:buBlip>
              <a:tabLst/>
              <a:defRPr/>
            </a:pPr>
            <a:r>
              <a:rPr lang="zh-TW" altLang="en-US" sz="2800" b="1" dirty="0" smtClean="0">
                <a:latin typeface="Tw Cen MT" pitchFamily="34" charset="0"/>
                <a:ea typeface="標楷體" pitchFamily="65" charset="-120"/>
              </a:rPr>
              <a:t>或有券源：既有券源</a:t>
            </a:r>
            <a:r>
              <a:rPr lang="en-US" altLang="zh-TW" sz="2200" b="1" dirty="0" smtClean="0">
                <a:latin typeface="Tw Cen MT" pitchFamily="34" charset="0"/>
                <a:ea typeface="標楷體" pitchFamily="65" charset="-120"/>
              </a:rPr>
              <a:t>(</a:t>
            </a:r>
            <a:r>
              <a:rPr lang="zh-TW" altLang="en-US" sz="2200" dirty="0" smtClean="0">
                <a:solidFill>
                  <a:srgbClr val="C00000"/>
                </a:solidFill>
                <a:latin typeface="Tw Cen MT" pitchFamily="34" charset="0"/>
                <a:ea typeface="標楷體" pitchFamily="65" charset="-120"/>
              </a:rPr>
              <a:t>改類用：</a:t>
            </a:r>
            <a:r>
              <a:rPr lang="zh-TW" altLang="en-US" sz="2200" dirty="0" smtClean="0">
                <a:solidFill>
                  <a:srgbClr val="C00000"/>
                </a:solidFill>
                <a:latin typeface="標楷體" pitchFamily="65" charset="-120"/>
                <a:ea typeface="標楷體" pitchFamily="65" charset="-120"/>
              </a:rPr>
              <a:t>自辦融資券、借券；代理融資券、借券</a:t>
            </a:r>
            <a:r>
              <a:rPr lang="en-US" altLang="zh-TW" sz="2200" b="1" dirty="0" smtClean="0">
                <a:latin typeface="Tw Cen MT" pitchFamily="34" charset="0"/>
                <a:ea typeface="標楷體" pitchFamily="65" charset="-120"/>
              </a:rPr>
              <a:t>)</a:t>
            </a:r>
            <a:r>
              <a:rPr lang="en-US" altLang="zh-TW" sz="2800" b="1" dirty="0" smtClean="0">
                <a:latin typeface="Tw Cen MT" pitchFamily="34" charset="0"/>
                <a:ea typeface="標楷體" pitchFamily="65" charset="-120"/>
              </a:rPr>
              <a:t>+</a:t>
            </a:r>
            <a:r>
              <a:rPr lang="zh-TW" altLang="en-US" sz="2800" b="1" dirty="0" smtClean="0">
                <a:latin typeface="Tw Cen MT" pitchFamily="34" charset="0"/>
                <a:ea typeface="標楷體" pitchFamily="65" charset="-120"/>
              </a:rPr>
              <a:t>擴大券源</a:t>
            </a:r>
            <a:r>
              <a:rPr lang="en-US" altLang="zh-TW" sz="2200" b="1" dirty="0" smtClean="0">
                <a:latin typeface="Tw Cen MT" pitchFamily="34" charset="0"/>
                <a:ea typeface="標楷體" pitchFamily="65" charset="-120"/>
              </a:rPr>
              <a:t>(</a:t>
            </a:r>
            <a:r>
              <a:rPr lang="zh-TW" altLang="en-US" sz="2200" dirty="0" smtClean="0">
                <a:solidFill>
                  <a:srgbClr val="C00000"/>
                </a:solidFill>
                <a:latin typeface="Tw Cen MT" pitchFamily="34" charset="0"/>
                <a:ea typeface="標楷體" pitchFamily="65" charset="-120"/>
              </a:rPr>
              <a:t>應付當日沖銷券差：其他客戶庫存券</a:t>
            </a:r>
            <a:r>
              <a:rPr lang="en-US" altLang="zh-TW" sz="2200" b="1" dirty="0" smtClean="0">
                <a:latin typeface="Tw Cen MT" pitchFamily="34" charset="0"/>
                <a:ea typeface="標楷體" pitchFamily="65" charset="-120"/>
              </a:rPr>
              <a:t>)</a:t>
            </a:r>
            <a:endParaRPr kumimoji="0" lang="en-US" altLang="zh-TW" sz="2200" b="1"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endParaRPr>
          </a:p>
        </p:txBody>
      </p:sp>
      <p:sp>
        <p:nvSpPr>
          <p:cNvPr id="9" name="圓角矩形 8"/>
          <p:cNvSpPr/>
          <p:nvPr/>
        </p:nvSpPr>
        <p:spPr>
          <a:xfrm>
            <a:off x="323528" y="3068960"/>
            <a:ext cx="8424936" cy="432048"/>
          </a:xfrm>
          <a:prstGeom prst="round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200" b="1" dirty="0" smtClean="0">
                <a:solidFill>
                  <a:schemeClr val="tx1"/>
                </a:solidFill>
                <a:latin typeface="Times New Roman" pitchFamily="18" charset="0"/>
                <a:cs typeface="Times New Roman" pitchFamily="18" charset="0"/>
              </a:rPr>
              <a:t>T</a:t>
            </a:r>
            <a:r>
              <a:rPr lang="zh-TW" altLang="en-US" sz="2200" b="1" dirty="0" smtClean="0">
                <a:solidFill>
                  <a:schemeClr val="tx1"/>
                </a:solidFill>
                <a:latin typeface="Times New Roman" pitchFamily="18" charset="0"/>
                <a:cs typeface="Times New Roman" pitchFamily="18" charset="0"/>
              </a:rPr>
              <a:t>日</a:t>
            </a:r>
            <a:endParaRPr lang="zh-TW" altLang="en-US" sz="2200" b="1" dirty="0">
              <a:solidFill>
                <a:schemeClr val="tx1"/>
              </a:solidFill>
              <a:latin typeface="Times New Roman" pitchFamily="18" charset="0"/>
              <a:cs typeface="Times New Roman" pitchFamily="18" charset="0"/>
            </a:endParaRPr>
          </a:p>
        </p:txBody>
      </p:sp>
      <p:sp>
        <p:nvSpPr>
          <p:cNvPr id="10" name="向右箭號 9"/>
          <p:cNvSpPr/>
          <p:nvPr/>
        </p:nvSpPr>
        <p:spPr>
          <a:xfrm>
            <a:off x="8820472" y="6021288"/>
            <a:ext cx="323528" cy="36004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TW" altLang="en-US"/>
          </a:p>
        </p:txBody>
      </p:sp>
      <p:sp>
        <p:nvSpPr>
          <p:cNvPr id="13" name="向右箭號 12"/>
          <p:cNvSpPr/>
          <p:nvPr/>
        </p:nvSpPr>
        <p:spPr>
          <a:xfrm>
            <a:off x="6372200" y="3717032"/>
            <a:ext cx="1224136" cy="648072"/>
          </a:xfrm>
          <a:prstGeom prst="striped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應付現股當沖券差</a:t>
            </a:r>
            <a:endParaRPr lang="zh-TW" altLang="en-US" dirty="0"/>
          </a:p>
        </p:txBody>
      </p:sp>
      <p:sp>
        <p:nvSpPr>
          <p:cNvPr id="4" name="圓角矩形 3"/>
          <p:cNvSpPr/>
          <p:nvPr/>
        </p:nvSpPr>
        <p:spPr>
          <a:xfrm>
            <a:off x="1115616" y="980728"/>
            <a:ext cx="2448272" cy="108012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zh-TW" altLang="en-US" sz="2400" dirty="0" smtClean="0">
                <a:latin typeface="標楷體" pitchFamily="65" charset="-120"/>
                <a:ea typeface="標楷體" pitchFamily="65" charset="-120"/>
              </a:rPr>
              <a:t>證券經紀商</a:t>
            </a:r>
            <a:endParaRPr lang="zh-TW" altLang="en-US" sz="2400" dirty="0">
              <a:latin typeface="標楷體" pitchFamily="65" charset="-120"/>
              <a:ea typeface="標楷體" pitchFamily="65" charset="-120"/>
            </a:endParaRPr>
          </a:p>
        </p:txBody>
      </p:sp>
      <p:sp>
        <p:nvSpPr>
          <p:cNvPr id="5" name="圓角矩形 4"/>
          <p:cNvSpPr/>
          <p:nvPr/>
        </p:nvSpPr>
        <p:spPr>
          <a:xfrm>
            <a:off x="5436096" y="980728"/>
            <a:ext cx="2448272" cy="10801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2400" dirty="0" smtClean="0">
                <a:latin typeface="標楷體" pitchFamily="65" charset="-120"/>
                <a:ea typeface="標楷體" pitchFamily="65" charset="-120"/>
              </a:rPr>
              <a:t>他家證券經紀商</a:t>
            </a:r>
            <a:endParaRPr lang="zh-TW" altLang="en-US" sz="2400" dirty="0">
              <a:latin typeface="標楷體" pitchFamily="65" charset="-120"/>
              <a:ea typeface="標楷體" pitchFamily="65" charset="-120"/>
            </a:endParaRPr>
          </a:p>
        </p:txBody>
      </p:sp>
      <p:sp>
        <p:nvSpPr>
          <p:cNvPr id="6" name="橢圓 5"/>
          <p:cNvSpPr/>
          <p:nvPr/>
        </p:nvSpPr>
        <p:spPr>
          <a:xfrm>
            <a:off x="611560" y="2924944"/>
            <a:ext cx="1728192" cy="792088"/>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zh-TW" altLang="en-US" sz="2000" dirty="0" smtClean="0">
                <a:latin typeface="標楷體" pitchFamily="65" charset="-120"/>
                <a:ea typeface="標楷體" pitchFamily="65" charset="-120"/>
                <a:cs typeface="Times New Roman" pitchFamily="18" charset="0"/>
              </a:rPr>
              <a:t>投資人</a:t>
            </a:r>
            <a:r>
              <a:rPr lang="en-US" altLang="zh-TW" sz="2000" dirty="0" smtClean="0">
                <a:latin typeface="Times New Roman" pitchFamily="18" charset="0"/>
                <a:ea typeface="標楷體" pitchFamily="65" charset="-120"/>
                <a:cs typeface="Times New Roman" pitchFamily="18" charset="0"/>
              </a:rPr>
              <a:t>A</a:t>
            </a:r>
            <a:endParaRPr lang="zh-TW" altLang="en-US" sz="2000" dirty="0">
              <a:latin typeface="Times New Roman" pitchFamily="18" charset="0"/>
              <a:ea typeface="標楷體" pitchFamily="65" charset="-120"/>
              <a:cs typeface="Times New Roman" pitchFamily="18" charset="0"/>
            </a:endParaRPr>
          </a:p>
        </p:txBody>
      </p:sp>
      <p:sp>
        <p:nvSpPr>
          <p:cNvPr id="7" name="橢圓 6"/>
          <p:cNvSpPr/>
          <p:nvPr/>
        </p:nvSpPr>
        <p:spPr>
          <a:xfrm>
            <a:off x="2771800" y="2996952"/>
            <a:ext cx="1584176" cy="79208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zh-TW" altLang="en-US" sz="2000" dirty="0" smtClean="0">
                <a:latin typeface="Times New Roman" pitchFamily="18" charset="0"/>
                <a:ea typeface="標楷體" pitchFamily="65" charset="-120"/>
                <a:cs typeface="Times New Roman" pitchFamily="18" charset="0"/>
              </a:rPr>
              <a:t>投資人</a:t>
            </a:r>
            <a:r>
              <a:rPr lang="en-US" altLang="zh-TW" dirty="0" smtClean="0">
                <a:latin typeface="Times New Roman" pitchFamily="18" charset="0"/>
                <a:ea typeface="標楷體" pitchFamily="65" charset="-120"/>
                <a:cs typeface="Times New Roman" pitchFamily="18" charset="0"/>
              </a:rPr>
              <a:t>B</a:t>
            </a:r>
            <a:endParaRPr lang="zh-TW" altLang="en-US" dirty="0">
              <a:latin typeface="Times New Roman" pitchFamily="18" charset="0"/>
              <a:ea typeface="標楷體" pitchFamily="65" charset="-120"/>
              <a:cs typeface="Times New Roman" pitchFamily="18" charset="0"/>
            </a:endParaRPr>
          </a:p>
        </p:txBody>
      </p:sp>
      <p:sp>
        <p:nvSpPr>
          <p:cNvPr id="8" name="橢圓 7"/>
          <p:cNvSpPr/>
          <p:nvPr/>
        </p:nvSpPr>
        <p:spPr>
          <a:xfrm>
            <a:off x="5724128" y="3068960"/>
            <a:ext cx="1656184" cy="72008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zh-TW" altLang="en-US" sz="2000" dirty="0" smtClean="0">
                <a:latin typeface="Times New Roman" pitchFamily="18" charset="0"/>
                <a:ea typeface="標楷體" pitchFamily="65" charset="-120"/>
                <a:cs typeface="Times New Roman" pitchFamily="18" charset="0"/>
              </a:rPr>
              <a:t>投資人</a:t>
            </a:r>
            <a:r>
              <a:rPr lang="en-US" altLang="zh-TW" sz="2000" dirty="0" smtClean="0">
                <a:latin typeface="Times New Roman" pitchFamily="18" charset="0"/>
                <a:ea typeface="標楷體" pitchFamily="65" charset="-120"/>
                <a:cs typeface="Times New Roman" pitchFamily="18" charset="0"/>
              </a:rPr>
              <a:t>C</a:t>
            </a:r>
            <a:endParaRPr lang="zh-TW" altLang="en-US" sz="2000" dirty="0" smtClean="0">
              <a:latin typeface="Times New Roman" pitchFamily="18" charset="0"/>
              <a:ea typeface="標楷體" pitchFamily="65" charset="-120"/>
              <a:cs typeface="Times New Roman" pitchFamily="18" charset="0"/>
            </a:endParaRPr>
          </a:p>
        </p:txBody>
      </p:sp>
      <p:cxnSp>
        <p:nvCxnSpPr>
          <p:cNvPr id="10" name="直線單箭頭接點 9"/>
          <p:cNvCxnSpPr/>
          <p:nvPr/>
        </p:nvCxnSpPr>
        <p:spPr>
          <a:xfrm flipV="1">
            <a:off x="1763688" y="2132856"/>
            <a:ext cx="360040" cy="7920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2" name="直線單箭頭接點 11"/>
          <p:cNvCxnSpPr/>
          <p:nvPr/>
        </p:nvCxnSpPr>
        <p:spPr>
          <a:xfrm flipV="1">
            <a:off x="6516216" y="2132856"/>
            <a:ext cx="0" cy="9361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6" name="直線單箭頭接點 15"/>
          <p:cNvCxnSpPr/>
          <p:nvPr/>
        </p:nvCxnSpPr>
        <p:spPr>
          <a:xfrm>
            <a:off x="2627784" y="2132856"/>
            <a:ext cx="576064" cy="86409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文字方塊 17"/>
          <p:cNvSpPr txBox="1"/>
          <p:nvPr/>
        </p:nvSpPr>
        <p:spPr>
          <a:xfrm>
            <a:off x="899592" y="2276872"/>
            <a:ext cx="864096" cy="369332"/>
          </a:xfrm>
          <a:prstGeom prst="rect">
            <a:avLst/>
          </a:prstGeom>
          <a:noFill/>
        </p:spPr>
        <p:txBody>
          <a:bodyPr wrap="square" rtlCol="0">
            <a:spAutoFit/>
          </a:bodyPr>
          <a:lstStyle/>
          <a:p>
            <a:r>
              <a:rPr lang="zh-TW" altLang="en-US" b="1" dirty="0" smtClean="0">
                <a:latin typeface="標楷體" pitchFamily="65" charset="-120"/>
                <a:ea typeface="標楷體" pitchFamily="65" charset="-120"/>
              </a:rPr>
              <a:t>出借</a:t>
            </a:r>
            <a:endParaRPr lang="zh-TW" altLang="en-US" b="1" dirty="0">
              <a:latin typeface="標楷體" pitchFamily="65" charset="-120"/>
              <a:ea typeface="標楷體" pitchFamily="65" charset="-120"/>
            </a:endParaRPr>
          </a:p>
        </p:txBody>
      </p:sp>
      <p:sp>
        <p:nvSpPr>
          <p:cNvPr id="19" name="文字方塊 18"/>
          <p:cNvSpPr txBox="1"/>
          <p:nvPr/>
        </p:nvSpPr>
        <p:spPr>
          <a:xfrm>
            <a:off x="3131840" y="2276872"/>
            <a:ext cx="864096" cy="369332"/>
          </a:xfrm>
          <a:prstGeom prst="rect">
            <a:avLst/>
          </a:prstGeom>
          <a:noFill/>
        </p:spPr>
        <p:txBody>
          <a:bodyPr wrap="square" rtlCol="0">
            <a:spAutoFit/>
          </a:bodyPr>
          <a:lstStyle/>
          <a:p>
            <a:r>
              <a:rPr lang="zh-TW" altLang="en-US" b="1" dirty="0" smtClean="0">
                <a:latin typeface="標楷體" pitchFamily="65" charset="-120"/>
                <a:ea typeface="標楷體" pitchFamily="65" charset="-120"/>
              </a:rPr>
              <a:t>借入</a:t>
            </a:r>
            <a:endParaRPr lang="zh-TW" altLang="en-US" b="1" dirty="0">
              <a:latin typeface="標楷體" pitchFamily="65" charset="-120"/>
              <a:ea typeface="標楷體" pitchFamily="65" charset="-120"/>
            </a:endParaRPr>
          </a:p>
        </p:txBody>
      </p:sp>
      <p:sp>
        <p:nvSpPr>
          <p:cNvPr id="20" name="文字方塊 19"/>
          <p:cNvSpPr txBox="1"/>
          <p:nvPr/>
        </p:nvSpPr>
        <p:spPr>
          <a:xfrm>
            <a:off x="4067944" y="1052736"/>
            <a:ext cx="864096" cy="369332"/>
          </a:xfrm>
          <a:prstGeom prst="rect">
            <a:avLst/>
          </a:prstGeom>
          <a:noFill/>
        </p:spPr>
        <p:txBody>
          <a:bodyPr wrap="square" rtlCol="0">
            <a:spAutoFit/>
          </a:bodyPr>
          <a:lstStyle/>
          <a:p>
            <a:r>
              <a:rPr lang="zh-TW" altLang="en-US" b="1" dirty="0" smtClean="0">
                <a:latin typeface="標楷體" pitchFamily="65" charset="-120"/>
                <a:ea typeface="標楷體" pitchFamily="65" charset="-120"/>
              </a:rPr>
              <a:t>借入</a:t>
            </a:r>
            <a:endParaRPr lang="zh-TW" altLang="en-US" b="1" dirty="0">
              <a:latin typeface="標楷體" pitchFamily="65" charset="-120"/>
              <a:ea typeface="標楷體" pitchFamily="65" charset="-120"/>
            </a:endParaRPr>
          </a:p>
        </p:txBody>
      </p:sp>
      <p:sp>
        <p:nvSpPr>
          <p:cNvPr id="21" name="文字方塊 20"/>
          <p:cNvSpPr txBox="1"/>
          <p:nvPr/>
        </p:nvSpPr>
        <p:spPr>
          <a:xfrm>
            <a:off x="6588224" y="2420888"/>
            <a:ext cx="864096" cy="369332"/>
          </a:xfrm>
          <a:prstGeom prst="rect">
            <a:avLst/>
          </a:prstGeom>
          <a:noFill/>
        </p:spPr>
        <p:txBody>
          <a:bodyPr wrap="square" rtlCol="0">
            <a:spAutoFit/>
          </a:bodyPr>
          <a:lstStyle/>
          <a:p>
            <a:r>
              <a:rPr lang="zh-TW" altLang="en-US" b="1" dirty="0" smtClean="0">
                <a:latin typeface="標楷體" pitchFamily="65" charset="-120"/>
                <a:ea typeface="標楷體" pitchFamily="65" charset="-120"/>
              </a:rPr>
              <a:t>出借</a:t>
            </a:r>
            <a:endParaRPr lang="zh-TW" altLang="en-US" b="1" dirty="0">
              <a:latin typeface="標楷體" pitchFamily="65" charset="-120"/>
              <a:ea typeface="標楷體" pitchFamily="65" charset="-120"/>
            </a:endParaRPr>
          </a:p>
        </p:txBody>
      </p:sp>
      <p:cxnSp>
        <p:nvCxnSpPr>
          <p:cNvPr id="26" name="直線單箭頭接點 25"/>
          <p:cNvCxnSpPr/>
          <p:nvPr/>
        </p:nvCxnSpPr>
        <p:spPr>
          <a:xfrm flipH="1">
            <a:off x="3851920" y="1484784"/>
            <a:ext cx="1224136"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7" name="內容版面配置區 2"/>
          <p:cNvSpPr txBox="1">
            <a:spLocks/>
          </p:cNvSpPr>
          <p:nvPr/>
        </p:nvSpPr>
        <p:spPr bwMode="auto">
          <a:xfrm>
            <a:off x="251520" y="3933056"/>
            <a:ext cx="8640960" cy="2924944"/>
          </a:xfrm>
          <a:prstGeom prst="rect">
            <a:avLst/>
          </a:prstGeom>
          <a:solidFill>
            <a:srgbClr val="FFFFCC"/>
          </a:solidFill>
          <a:ln w="9525">
            <a:noFill/>
            <a:miter lim="800000"/>
            <a:headEnd/>
            <a:tailEnd/>
          </a:ln>
        </p:spPr>
        <p:txBody>
          <a:bodyPr vert="horz" wrap="square" lIns="91440" tIns="45720" rIns="91440" bIns="45720" numCol="1" anchor="t" anchorCtr="0" compatLnSpc="1">
            <a:prstTxWarp prst="textNoShape">
              <a:avLst/>
            </a:prstTxWarp>
            <a:noAutofit/>
          </a:bodyPr>
          <a:lstStyle/>
          <a:p>
            <a:pPr marL="342900" indent="-342900" fontAlgn="base">
              <a:lnSpc>
                <a:spcPts val="3200"/>
              </a:lnSpc>
              <a:spcAft>
                <a:spcPct val="0"/>
              </a:spcAft>
              <a:buBlip>
                <a:blip r:embed="rId2"/>
              </a:buBlip>
              <a:defRPr/>
            </a:pPr>
            <a:r>
              <a:rPr lang="zh-TW" altLang="en-US" sz="2000" dirty="0" smtClean="0">
                <a:latin typeface="Tw Cen MT" pitchFamily="34" charset="0"/>
                <a:ea typeface="標楷體" pitchFamily="65" charset="-120"/>
              </a:rPr>
              <a:t>券源：證券經紀商向客戶借入、他家證券經紀商向客戶借入後轉出借</a:t>
            </a:r>
            <a:r>
              <a:rPr lang="en-US" altLang="zh-TW" sz="2000" dirty="0" smtClean="0">
                <a:latin typeface="Tw Cen MT" pitchFamily="34" charset="0"/>
                <a:ea typeface="標楷體" pitchFamily="65" charset="-120"/>
              </a:rPr>
              <a:t>(</a:t>
            </a:r>
            <a:r>
              <a:rPr lang="zh-TW" altLang="en-US" sz="2000" dirty="0" smtClean="0">
                <a:latin typeface="Tw Cen MT" pitchFamily="34" charset="0"/>
                <a:ea typeface="標楷體" pitchFamily="65" charset="-120"/>
              </a:rPr>
              <a:t>發行公司內部人及自營商不得參與</a:t>
            </a:r>
            <a:r>
              <a:rPr lang="en-US" altLang="zh-TW" sz="2000" dirty="0" smtClean="0">
                <a:latin typeface="Tw Cen MT" pitchFamily="34" charset="0"/>
                <a:ea typeface="標楷體" pitchFamily="65" charset="-120"/>
              </a:rPr>
              <a:t>)</a:t>
            </a:r>
          </a:p>
          <a:p>
            <a:pPr marL="342900" marR="0" lvl="0" indent="-342900" algn="l" defTabSz="914400" rtl="0" eaLnBrk="1" fontAlgn="base" latinLnBrk="0" hangingPunct="1">
              <a:lnSpc>
                <a:spcPts val="3200"/>
              </a:lnSpc>
              <a:spcAft>
                <a:spcPct val="0"/>
              </a:spcAft>
              <a:buClrTx/>
              <a:buSzTx/>
              <a:buFontTx/>
              <a:buBlip>
                <a:blip r:embed="rId2"/>
              </a:buBlip>
              <a:tabLst/>
              <a:defRPr/>
            </a:pPr>
            <a:r>
              <a:rPr kumimoji="0" lang="zh-TW" altLang="en-US"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無擔保品限制</a:t>
            </a:r>
            <a:endParaRPr kumimoji="0" lang="en-US" altLang="zh-TW"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endParaRPr>
          </a:p>
          <a:p>
            <a:pPr marL="342900" marR="0" lvl="0" indent="-342900" algn="l" defTabSz="914400" rtl="0" eaLnBrk="1" fontAlgn="base" latinLnBrk="0" hangingPunct="1">
              <a:lnSpc>
                <a:spcPts val="3200"/>
              </a:lnSpc>
              <a:spcAft>
                <a:spcPct val="0"/>
              </a:spcAft>
              <a:buClrTx/>
              <a:buSzTx/>
              <a:buFontTx/>
              <a:buBlip>
                <a:blip r:embed="rId2"/>
              </a:buBlip>
              <a:tabLst/>
              <a:defRPr/>
            </a:pPr>
            <a:r>
              <a:rPr kumimoji="0" lang="zh-TW" altLang="en-US"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借券期限：強制買回後還券</a:t>
            </a:r>
            <a:r>
              <a:rPr kumimoji="0" lang="en-US" altLang="zh-TW"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a:t>
            </a:r>
            <a:r>
              <a:rPr kumimoji="0" lang="zh-TW" altLang="en-US" sz="2000"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Times New Roman" pitchFamily="18" charset="0"/>
              </a:rPr>
              <a:t>若</a:t>
            </a:r>
            <a:r>
              <a:rPr kumimoji="0" lang="en-US" altLang="zh-TW" sz="2000"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Times New Roman" pitchFamily="18" charset="0"/>
              </a:rPr>
              <a:t>T+1</a:t>
            </a:r>
            <a:r>
              <a:rPr kumimoji="0" lang="zh-TW" altLang="en-US" sz="2000"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Times New Roman" pitchFamily="18" charset="0"/>
              </a:rPr>
              <a:t>日強制買回成功，出借人</a:t>
            </a:r>
            <a:r>
              <a:rPr kumimoji="0" lang="en-US" altLang="zh-TW" sz="2000"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Times New Roman" pitchFamily="18" charset="0"/>
              </a:rPr>
              <a:t>T+2</a:t>
            </a:r>
            <a:r>
              <a:rPr kumimoji="0" lang="zh-TW" altLang="en-US" sz="2000"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Times New Roman" pitchFamily="18" charset="0"/>
              </a:rPr>
              <a:t>日可賣出</a:t>
            </a:r>
            <a:r>
              <a:rPr kumimoji="0" lang="en-US" altLang="zh-TW"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a:t>
            </a:r>
          </a:p>
          <a:p>
            <a:pPr marL="342900" indent="-342900" fontAlgn="base">
              <a:lnSpc>
                <a:spcPts val="3200"/>
              </a:lnSpc>
              <a:spcAft>
                <a:spcPct val="0"/>
              </a:spcAft>
              <a:buBlip>
                <a:blip r:embed="rId2"/>
              </a:buBlip>
              <a:defRPr/>
            </a:pPr>
            <a:r>
              <a:rPr lang="zh-TW" altLang="en-US" sz="2000" dirty="0" smtClean="0">
                <a:latin typeface="Tw Cen MT" pitchFamily="34" charset="0"/>
                <a:ea typeface="標楷體" pitchFamily="65" charset="-120"/>
              </a:rPr>
              <a:t>證券經紀商應先分別與出借有價證券之客戶或他家證券經紀商及借入有價證券之委託人簽訂「應付當日沖銷券差借貸契約」</a:t>
            </a:r>
            <a:endParaRPr kumimoji="0" lang="en-US" altLang="zh-TW"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endParaRPr>
          </a:p>
          <a:p>
            <a:pPr marL="342900" marR="0" lvl="0" indent="-342900" algn="l" defTabSz="914400" rtl="0" eaLnBrk="1" fontAlgn="base" latinLnBrk="0" hangingPunct="1">
              <a:lnSpc>
                <a:spcPts val="3200"/>
              </a:lnSpc>
              <a:spcAft>
                <a:spcPct val="0"/>
              </a:spcAft>
              <a:buClrTx/>
              <a:buSzTx/>
              <a:buFontTx/>
              <a:buBlip>
                <a:blip r:embed="rId2"/>
              </a:buBlip>
              <a:tabLst/>
              <a:defRPr/>
            </a:pPr>
            <a:r>
              <a:rPr kumimoji="0" lang="zh-TW" altLang="en-US"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rPr>
              <a:t>證券經紀商完成出借及借入後，至應付現股當沖券差申報平台申報</a:t>
            </a:r>
            <a:endParaRPr kumimoji="0" lang="en-US" altLang="zh-TW" sz="2000" i="0" u="none" strike="noStrike" kern="1200" cap="none" spc="0" normalizeH="0" baseline="0" noProof="0" dirty="0" smtClean="0">
              <a:ln>
                <a:noFill/>
              </a:ln>
              <a:solidFill>
                <a:schemeClr val="tx1"/>
              </a:solidFill>
              <a:effectLst/>
              <a:uLnTx/>
              <a:uFillTx/>
              <a:latin typeface="Tw Cen MT" pitchFamily="34" charset="0"/>
              <a:ea typeface="標楷體" pitchFamily="65" charset="-120"/>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先賣後買當沖流程</a:t>
            </a:r>
            <a:endParaRPr lang="zh-TW" altLang="en-US" dirty="0"/>
          </a:p>
        </p:txBody>
      </p:sp>
      <p:cxnSp>
        <p:nvCxnSpPr>
          <p:cNvPr id="5" name="直線接點 4"/>
          <p:cNvCxnSpPr/>
          <p:nvPr/>
        </p:nvCxnSpPr>
        <p:spPr>
          <a:xfrm>
            <a:off x="323528" y="1556792"/>
            <a:ext cx="8820472" cy="0"/>
          </a:xfrm>
          <a:prstGeom prst="line">
            <a:avLst/>
          </a:prstGeom>
          <a:ln w="444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圓角矩形 5"/>
          <p:cNvSpPr/>
          <p:nvPr/>
        </p:nvSpPr>
        <p:spPr>
          <a:xfrm>
            <a:off x="467544" y="1052736"/>
            <a:ext cx="8676456" cy="50405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400" b="1" dirty="0" smtClean="0">
                <a:solidFill>
                  <a:schemeClr val="tx1"/>
                </a:solidFill>
                <a:latin typeface="Times New Roman" pitchFamily="18" charset="0"/>
                <a:cs typeface="Times New Roman" pitchFamily="18" charset="0"/>
              </a:rPr>
              <a:t>                 </a:t>
            </a:r>
            <a:r>
              <a:rPr lang="en-US" altLang="zh-TW" sz="2400" b="1" dirty="0" smtClean="0">
                <a:solidFill>
                  <a:schemeClr val="tx1"/>
                </a:solidFill>
                <a:latin typeface="Times New Roman" pitchFamily="18" charset="0"/>
                <a:cs typeface="Times New Roman" pitchFamily="18" charset="0"/>
              </a:rPr>
              <a:t>T</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T+1</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T+2</a:t>
            </a:r>
            <a:r>
              <a:rPr lang="zh-TW" altLang="en-US" sz="2400" b="1" dirty="0" smtClean="0">
                <a:solidFill>
                  <a:schemeClr val="tx1"/>
                </a:solidFill>
                <a:latin typeface="Times New Roman" pitchFamily="18" charset="0"/>
                <a:cs typeface="Times New Roman" pitchFamily="18" charset="0"/>
              </a:rPr>
              <a:t>日      </a:t>
            </a:r>
            <a:r>
              <a:rPr lang="en-US" altLang="zh-TW" sz="2400" b="1" dirty="0" smtClean="0">
                <a:solidFill>
                  <a:schemeClr val="tx1"/>
                </a:solidFill>
                <a:latin typeface="Times New Roman" pitchFamily="18" charset="0"/>
                <a:cs typeface="Times New Roman" pitchFamily="18" charset="0"/>
              </a:rPr>
              <a:t>T+3</a:t>
            </a:r>
            <a:r>
              <a:rPr lang="zh-TW" altLang="en-US" sz="2400" b="1" dirty="0" smtClean="0">
                <a:solidFill>
                  <a:schemeClr val="tx1"/>
                </a:solidFill>
                <a:latin typeface="Times New Roman" pitchFamily="18" charset="0"/>
                <a:cs typeface="Times New Roman" pitchFamily="18" charset="0"/>
              </a:rPr>
              <a:t>日</a:t>
            </a:r>
            <a:endParaRPr lang="zh-TW" altLang="en-US" sz="2400" b="1" dirty="0">
              <a:solidFill>
                <a:schemeClr val="tx1"/>
              </a:solidFill>
              <a:latin typeface="Times New Roman" pitchFamily="18" charset="0"/>
              <a:cs typeface="Times New Roman" pitchFamily="18" charset="0"/>
            </a:endParaRPr>
          </a:p>
        </p:txBody>
      </p:sp>
      <p:sp>
        <p:nvSpPr>
          <p:cNvPr id="14" name="圓角矩形 13"/>
          <p:cNvSpPr/>
          <p:nvPr/>
        </p:nvSpPr>
        <p:spPr>
          <a:xfrm>
            <a:off x="251520" y="2564904"/>
            <a:ext cx="1008112" cy="864096"/>
          </a:xfrm>
          <a:prstGeom prst="roundRect">
            <a:avLst/>
          </a:prstGeom>
          <a:gradFill>
            <a:gsLst>
              <a:gs pos="0">
                <a:srgbClr val="FFEFD1"/>
              </a:gs>
              <a:gs pos="64999">
                <a:srgbClr val="F0EBD5"/>
              </a:gs>
              <a:gs pos="100000">
                <a:srgbClr val="D1C39F"/>
              </a:gs>
            </a:gsLst>
            <a:lin ang="16200000" scaled="0"/>
          </a:gradFill>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dirty="0" smtClean="0">
                <a:latin typeface="標楷體" pitchFamily="65" charset="-120"/>
                <a:ea typeface="標楷體" pitchFamily="65" charset="-120"/>
              </a:rPr>
              <a:t>委託人</a:t>
            </a:r>
            <a:endParaRPr lang="en-US" altLang="zh-TW" dirty="0" smtClean="0">
              <a:latin typeface="標楷體" pitchFamily="65" charset="-120"/>
              <a:ea typeface="標楷體" pitchFamily="65" charset="-120"/>
            </a:endParaRPr>
          </a:p>
          <a:p>
            <a:pPr algn="ctr"/>
            <a:r>
              <a:rPr lang="zh-TW" altLang="en-US" dirty="0" smtClean="0">
                <a:latin typeface="標楷體" pitchFamily="65" charset="-120"/>
                <a:ea typeface="標楷體" pitchFamily="65" charset="-120"/>
              </a:rPr>
              <a:t>賣出</a:t>
            </a:r>
            <a:endParaRPr lang="zh-TW" altLang="en-US" dirty="0">
              <a:latin typeface="標楷體" pitchFamily="65" charset="-120"/>
              <a:ea typeface="標楷體" pitchFamily="65" charset="-120"/>
            </a:endParaRPr>
          </a:p>
        </p:txBody>
      </p:sp>
      <p:sp>
        <p:nvSpPr>
          <p:cNvPr id="16" name="圓角矩形 15"/>
          <p:cNvSpPr/>
          <p:nvPr/>
        </p:nvSpPr>
        <p:spPr>
          <a:xfrm>
            <a:off x="1619672" y="1772816"/>
            <a:ext cx="1440160" cy="576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dirty="0" smtClean="0">
                <a:latin typeface="標楷體" pitchFamily="65" charset="-120"/>
                <a:ea typeface="標楷體" pitchFamily="65" charset="-120"/>
              </a:rPr>
              <a:t>完成當沖</a:t>
            </a:r>
            <a:endParaRPr lang="zh-TW" altLang="en-US" dirty="0">
              <a:latin typeface="標楷體" pitchFamily="65" charset="-120"/>
              <a:ea typeface="標楷體" pitchFamily="65" charset="-120"/>
            </a:endParaRPr>
          </a:p>
        </p:txBody>
      </p:sp>
      <p:cxnSp>
        <p:nvCxnSpPr>
          <p:cNvPr id="18" name="直線單箭頭接點 17"/>
          <p:cNvCxnSpPr>
            <a:endCxn id="16" idx="1"/>
          </p:cNvCxnSpPr>
          <p:nvPr/>
        </p:nvCxnSpPr>
        <p:spPr>
          <a:xfrm flipV="1">
            <a:off x="1115616" y="2060848"/>
            <a:ext cx="504056" cy="4320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2" name="文字方塊 21"/>
          <p:cNvSpPr txBox="1"/>
          <p:nvPr/>
        </p:nvSpPr>
        <p:spPr>
          <a:xfrm>
            <a:off x="611560" y="2060848"/>
            <a:ext cx="648072" cy="369332"/>
          </a:xfrm>
          <a:prstGeom prst="rect">
            <a:avLst/>
          </a:prstGeom>
          <a:noFill/>
        </p:spPr>
        <p:txBody>
          <a:bodyPr wrap="square" rtlCol="0">
            <a:spAutoFit/>
          </a:bodyPr>
          <a:lstStyle/>
          <a:p>
            <a:r>
              <a:rPr lang="zh-TW" altLang="en-US" b="1" dirty="0" smtClean="0">
                <a:solidFill>
                  <a:schemeClr val="tx2">
                    <a:lumMod val="75000"/>
                  </a:schemeClr>
                </a:solidFill>
                <a:latin typeface="標楷體" pitchFamily="65" charset="-120"/>
                <a:ea typeface="標楷體" pitchFamily="65" charset="-120"/>
              </a:rPr>
              <a:t>買回</a:t>
            </a:r>
            <a:endParaRPr lang="zh-TW" altLang="en-US" b="1" dirty="0">
              <a:solidFill>
                <a:schemeClr val="tx2">
                  <a:lumMod val="75000"/>
                </a:schemeClr>
              </a:solidFill>
              <a:latin typeface="標楷體" pitchFamily="65" charset="-120"/>
              <a:ea typeface="標楷體" pitchFamily="65" charset="-120"/>
            </a:endParaRPr>
          </a:p>
        </p:txBody>
      </p:sp>
      <p:sp>
        <p:nvSpPr>
          <p:cNvPr id="23" name="文字方塊 22"/>
          <p:cNvSpPr txBox="1"/>
          <p:nvPr/>
        </p:nvSpPr>
        <p:spPr>
          <a:xfrm>
            <a:off x="395536" y="3573016"/>
            <a:ext cx="1008112" cy="369332"/>
          </a:xfrm>
          <a:prstGeom prst="rect">
            <a:avLst/>
          </a:prstGeom>
          <a:noFill/>
        </p:spPr>
        <p:txBody>
          <a:bodyPr wrap="square" rtlCol="0">
            <a:spAutoFit/>
          </a:bodyPr>
          <a:lstStyle/>
          <a:p>
            <a:r>
              <a:rPr lang="zh-TW" altLang="en-US" b="1" dirty="0" smtClean="0">
                <a:solidFill>
                  <a:schemeClr val="tx2">
                    <a:lumMod val="75000"/>
                  </a:schemeClr>
                </a:solidFill>
                <a:latin typeface="標楷體" pitchFamily="65" charset="-120"/>
                <a:ea typeface="標楷體" pitchFamily="65" charset="-120"/>
              </a:rPr>
              <a:t>未買回</a:t>
            </a:r>
            <a:endParaRPr lang="zh-TW" altLang="en-US" b="1" dirty="0">
              <a:solidFill>
                <a:schemeClr val="tx2">
                  <a:lumMod val="75000"/>
                </a:schemeClr>
              </a:solidFill>
              <a:latin typeface="標楷體" pitchFamily="65" charset="-120"/>
              <a:ea typeface="標楷體" pitchFamily="65" charset="-120"/>
            </a:endParaRPr>
          </a:p>
        </p:txBody>
      </p:sp>
      <p:sp>
        <p:nvSpPr>
          <p:cNvPr id="25" name="圓角矩形 24"/>
          <p:cNvSpPr/>
          <p:nvPr/>
        </p:nvSpPr>
        <p:spPr>
          <a:xfrm>
            <a:off x="1547664" y="3068960"/>
            <a:ext cx="2016224" cy="360040"/>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改類：融券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借券</a:t>
            </a:r>
            <a:endParaRPr lang="zh-TW" altLang="en-US" dirty="0">
              <a:latin typeface="標楷體" pitchFamily="65" charset="-120"/>
              <a:ea typeface="標楷體" pitchFamily="65" charset="-120"/>
            </a:endParaRPr>
          </a:p>
        </p:txBody>
      </p:sp>
      <p:sp>
        <p:nvSpPr>
          <p:cNvPr id="26" name="圓角矩形 25"/>
          <p:cNvSpPr/>
          <p:nvPr/>
        </p:nvSpPr>
        <p:spPr>
          <a:xfrm>
            <a:off x="1403648" y="4077072"/>
            <a:ext cx="2376264" cy="792088"/>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應付當日沖銷券差借券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委託代號：</a:t>
            </a:r>
            <a:r>
              <a:rPr lang="en-US" altLang="zh-TW" dirty="0" smtClean="0">
                <a:latin typeface="Times New Roman" pitchFamily="18" charset="0"/>
                <a:ea typeface="標楷體" pitchFamily="65" charset="-120"/>
                <a:cs typeface="Times New Roman" pitchFamily="18" charset="0"/>
              </a:rPr>
              <a:t>0</a:t>
            </a:r>
            <a:r>
              <a:rPr lang="en-US" altLang="zh-TW" dirty="0" smtClean="0">
                <a:latin typeface="標楷體" pitchFamily="65" charset="-120"/>
                <a:ea typeface="標楷體" pitchFamily="65" charset="-120"/>
              </a:rPr>
              <a:t>)</a:t>
            </a:r>
            <a:endParaRPr lang="zh-TW" altLang="en-US" dirty="0">
              <a:latin typeface="標楷體" pitchFamily="65" charset="-120"/>
              <a:ea typeface="標楷體" pitchFamily="65" charset="-120"/>
            </a:endParaRPr>
          </a:p>
        </p:txBody>
      </p:sp>
      <p:sp>
        <p:nvSpPr>
          <p:cNvPr id="33" name="圓角矩形 32"/>
          <p:cNvSpPr/>
          <p:nvPr/>
        </p:nvSpPr>
        <p:spPr>
          <a:xfrm>
            <a:off x="4644008" y="4077072"/>
            <a:ext cx="1512168" cy="792088"/>
          </a:xfrm>
          <a:prstGeom prst="roundRect">
            <a:avLst/>
          </a:prstGeom>
        </p:spPr>
        <p:style>
          <a:lnRef idx="1">
            <a:schemeClr val="accent6"/>
          </a:lnRef>
          <a:fillRef idx="2">
            <a:schemeClr val="accent6"/>
          </a:fillRef>
          <a:effectRef idx="1">
            <a:schemeClr val="accent6"/>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委託證金公司代為標議借</a:t>
            </a:r>
            <a:endParaRPr lang="zh-TW" altLang="en-US" dirty="0">
              <a:latin typeface="標楷體" pitchFamily="65" charset="-120"/>
              <a:ea typeface="標楷體" pitchFamily="65" charset="-120"/>
            </a:endParaRPr>
          </a:p>
        </p:txBody>
      </p:sp>
      <p:sp>
        <p:nvSpPr>
          <p:cNvPr id="34" name="圓角矩形 33"/>
          <p:cNvSpPr/>
          <p:nvPr/>
        </p:nvSpPr>
        <p:spPr>
          <a:xfrm>
            <a:off x="4499992" y="5013176"/>
            <a:ext cx="1512168" cy="1080120"/>
          </a:xfrm>
          <a:prstGeom prst="roundRect">
            <a:avLst/>
          </a:prstGeom>
        </p:spPr>
        <p:style>
          <a:lnRef idx="1">
            <a:schemeClr val="accent2"/>
          </a:lnRef>
          <a:fillRef idx="2">
            <a:schemeClr val="accent2"/>
          </a:fillRef>
          <a:effectRef idx="1">
            <a:schemeClr val="accent2"/>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券商總公司帳戶</a:t>
            </a:r>
            <a:r>
              <a:rPr lang="en-US" altLang="zh-TW" dirty="0" smtClean="0">
                <a:latin typeface="Times New Roman" pitchFamily="18" charset="0"/>
                <a:ea typeface="標楷體" pitchFamily="65" charset="-120"/>
                <a:cs typeface="Times New Roman" pitchFamily="18" charset="0"/>
              </a:rPr>
              <a:t>(8899999)</a:t>
            </a:r>
            <a:r>
              <a:rPr lang="zh-TW" altLang="en-US" dirty="0" smtClean="0">
                <a:latin typeface="Times New Roman" pitchFamily="18" charset="0"/>
                <a:ea typeface="標楷體" pitchFamily="65" charset="-120"/>
                <a:cs typeface="Times New Roman" pitchFamily="18" charset="0"/>
              </a:rPr>
              <a:t>*</a:t>
            </a:r>
            <a:endParaRPr lang="en-US" altLang="zh-TW" dirty="0" smtClean="0">
              <a:latin typeface="Times New Roman" pitchFamily="18" charset="0"/>
              <a:ea typeface="標楷體" pitchFamily="65" charset="-120"/>
              <a:cs typeface="Times New Roman" pitchFamily="18" charset="0"/>
            </a:endParaRPr>
          </a:p>
          <a:p>
            <a:pPr algn="ctr"/>
            <a:r>
              <a:rPr lang="zh-TW" altLang="en-US" dirty="0" smtClean="0">
                <a:latin typeface="標楷體" pitchFamily="65" charset="-120"/>
                <a:ea typeface="標楷體" pitchFamily="65" charset="-120"/>
              </a:rPr>
              <a:t>強制買回</a:t>
            </a:r>
            <a:endParaRPr lang="zh-TW" altLang="en-US" dirty="0">
              <a:latin typeface="標楷體" pitchFamily="65" charset="-120"/>
              <a:ea typeface="標楷體" pitchFamily="65" charset="-120"/>
            </a:endParaRPr>
          </a:p>
        </p:txBody>
      </p:sp>
      <p:cxnSp>
        <p:nvCxnSpPr>
          <p:cNvPr id="44" name="直線單箭頭接點 43"/>
          <p:cNvCxnSpPr/>
          <p:nvPr/>
        </p:nvCxnSpPr>
        <p:spPr>
          <a:xfrm>
            <a:off x="3779912" y="4653136"/>
            <a:ext cx="864096"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51" name="文字方塊 50"/>
          <p:cNvSpPr txBox="1"/>
          <p:nvPr/>
        </p:nvSpPr>
        <p:spPr>
          <a:xfrm>
            <a:off x="3707904" y="4221088"/>
            <a:ext cx="936104" cy="369332"/>
          </a:xfrm>
          <a:prstGeom prst="rect">
            <a:avLst/>
          </a:prstGeom>
          <a:noFill/>
        </p:spPr>
        <p:txBody>
          <a:bodyPr wrap="square" rtlCol="0">
            <a:spAutoFit/>
          </a:bodyPr>
          <a:lstStyle/>
          <a:p>
            <a:r>
              <a:rPr lang="zh-TW" altLang="en-US" b="1" dirty="0" smtClean="0">
                <a:solidFill>
                  <a:schemeClr val="tx2">
                    <a:lumMod val="75000"/>
                  </a:schemeClr>
                </a:solidFill>
                <a:latin typeface="標楷體" pitchFamily="65" charset="-120"/>
                <a:ea typeface="標楷體" pitchFamily="65" charset="-120"/>
              </a:rPr>
              <a:t>未完成</a:t>
            </a:r>
            <a:endParaRPr lang="zh-TW" altLang="en-US" b="1" dirty="0">
              <a:solidFill>
                <a:schemeClr val="tx2">
                  <a:lumMod val="75000"/>
                </a:schemeClr>
              </a:solidFill>
              <a:latin typeface="標楷體" pitchFamily="65" charset="-120"/>
              <a:ea typeface="標楷體" pitchFamily="65" charset="-120"/>
            </a:endParaRPr>
          </a:p>
        </p:txBody>
      </p:sp>
      <p:sp>
        <p:nvSpPr>
          <p:cNvPr id="53" name="圓角矩形 52"/>
          <p:cNvSpPr/>
          <p:nvPr/>
        </p:nvSpPr>
        <p:spPr>
          <a:xfrm>
            <a:off x="6948264" y="4005064"/>
            <a:ext cx="1224136" cy="864096"/>
          </a:xfrm>
          <a:prstGeom prst="roundRect">
            <a:avLst/>
          </a:prstGeom>
        </p:spPr>
        <p:style>
          <a:lnRef idx="1">
            <a:schemeClr val="accent1"/>
          </a:lnRef>
          <a:fillRef idx="2">
            <a:schemeClr val="accent1"/>
          </a:fillRef>
          <a:effectRef idx="1">
            <a:schemeClr val="accent1"/>
          </a:effectRef>
          <a:fontRef idx="minor">
            <a:schemeClr val="dk1"/>
          </a:fontRef>
        </p:style>
        <p:txBody>
          <a:bodyPr lIns="0" tIns="0" rIns="0" bIns="0" rtlCol="0" anchor="ctr"/>
          <a:lstStyle/>
          <a:p>
            <a:pPr algn="ctr"/>
            <a:r>
              <a:rPr lang="en-US" altLang="zh-TW" sz="1600" dirty="0" smtClean="0">
                <a:latin typeface="Times New Roman" pitchFamily="18" charset="0"/>
                <a:ea typeface="標楷體" pitchFamily="65" charset="-120"/>
                <a:cs typeface="Times New Roman" pitchFamily="18" charset="0"/>
              </a:rPr>
              <a:t>TWSE</a:t>
            </a:r>
            <a:r>
              <a:rPr lang="zh-TW" altLang="en-US" sz="1600" dirty="0" smtClean="0">
                <a:latin typeface="Times New Roman" pitchFamily="18" charset="0"/>
                <a:ea typeface="標楷體" pitchFamily="65" charset="-120"/>
                <a:cs typeface="Times New Roman" pitchFamily="18" charset="0"/>
              </a:rPr>
              <a:t>及</a:t>
            </a:r>
            <a:r>
              <a:rPr lang="en-US" altLang="zh-TW" sz="1600" dirty="0" smtClean="0">
                <a:latin typeface="Times New Roman" pitchFamily="18" charset="0"/>
                <a:ea typeface="標楷體" pitchFamily="65" charset="-120"/>
                <a:cs typeface="Times New Roman" pitchFamily="18" charset="0"/>
              </a:rPr>
              <a:t>OTC</a:t>
            </a:r>
            <a:r>
              <a:rPr lang="zh-TW" altLang="en-US" sz="1600" dirty="0" smtClean="0">
                <a:latin typeface="Times New Roman" pitchFamily="18" charset="0"/>
                <a:ea typeface="標楷體" pitchFamily="65" charset="-120"/>
                <a:cs typeface="Times New Roman" pitchFamily="18" charset="0"/>
              </a:rPr>
              <a:t>為其辦理交割借券</a:t>
            </a:r>
            <a:endParaRPr lang="zh-TW" altLang="en-US" sz="1600" dirty="0">
              <a:latin typeface="Times New Roman" pitchFamily="18" charset="0"/>
              <a:ea typeface="標楷體" pitchFamily="65" charset="-120"/>
              <a:cs typeface="Times New Roman" pitchFamily="18" charset="0"/>
            </a:endParaRPr>
          </a:p>
        </p:txBody>
      </p:sp>
      <p:sp>
        <p:nvSpPr>
          <p:cNvPr id="54" name="圓角矩形 53"/>
          <p:cNvSpPr/>
          <p:nvPr/>
        </p:nvSpPr>
        <p:spPr>
          <a:xfrm>
            <a:off x="8244408" y="5013176"/>
            <a:ext cx="899592" cy="1080120"/>
          </a:xfrm>
          <a:prstGeom prst="roundRect">
            <a:avLst/>
          </a:prstGeom>
        </p:spPr>
        <p:style>
          <a:lnRef idx="1">
            <a:schemeClr val="dk1"/>
          </a:lnRef>
          <a:fillRef idx="2">
            <a:schemeClr val="dk1"/>
          </a:fillRef>
          <a:effectRef idx="1">
            <a:schemeClr val="dk1"/>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還券：</a:t>
            </a:r>
            <a:endParaRPr lang="en-US" altLang="zh-TW" dirty="0" smtClean="0">
              <a:latin typeface="標楷體" pitchFamily="65" charset="-120"/>
              <a:ea typeface="標楷體" pitchFamily="65" charset="-120"/>
            </a:endParaRPr>
          </a:p>
          <a:p>
            <a:pPr algn="ctr"/>
            <a:r>
              <a:rPr lang="zh-TW" altLang="en-US" dirty="0" smtClean="0">
                <a:latin typeface="標楷體" pitchFamily="65" charset="-120"/>
                <a:ea typeface="標楷體" pitchFamily="65" charset="-120"/>
              </a:rPr>
              <a:t>標議借</a:t>
            </a:r>
            <a:endParaRPr lang="en-US" altLang="zh-TW" dirty="0" smtClean="0">
              <a:latin typeface="標楷體" pitchFamily="65" charset="-120"/>
              <a:ea typeface="標楷體" pitchFamily="65" charset="-120"/>
            </a:endParaRPr>
          </a:p>
          <a:p>
            <a:pPr algn="ctr"/>
            <a:r>
              <a:rPr lang="zh-TW" altLang="en-US" dirty="0" smtClean="0">
                <a:latin typeface="標楷體" pitchFamily="65" charset="-120"/>
                <a:ea typeface="標楷體" pitchFamily="65" charset="-120"/>
              </a:rPr>
              <a:t>先返還</a:t>
            </a:r>
            <a:endParaRPr lang="zh-TW" altLang="en-US" dirty="0">
              <a:latin typeface="標楷體" pitchFamily="65" charset="-120"/>
              <a:ea typeface="標楷體" pitchFamily="65" charset="-120"/>
            </a:endParaRPr>
          </a:p>
        </p:txBody>
      </p:sp>
      <p:cxnSp>
        <p:nvCxnSpPr>
          <p:cNvPr id="55" name="直線單箭頭接點 54"/>
          <p:cNvCxnSpPr/>
          <p:nvPr/>
        </p:nvCxnSpPr>
        <p:spPr>
          <a:xfrm>
            <a:off x="6012160" y="5589240"/>
            <a:ext cx="2088232"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7" name="直線單箭頭接點 56"/>
          <p:cNvCxnSpPr/>
          <p:nvPr/>
        </p:nvCxnSpPr>
        <p:spPr>
          <a:xfrm>
            <a:off x="6156176" y="4725144"/>
            <a:ext cx="792088"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3" name="文字方塊 62"/>
          <p:cNvSpPr txBox="1"/>
          <p:nvPr/>
        </p:nvSpPr>
        <p:spPr>
          <a:xfrm>
            <a:off x="6156176" y="4005064"/>
            <a:ext cx="1008112" cy="646331"/>
          </a:xfrm>
          <a:prstGeom prst="rect">
            <a:avLst/>
          </a:prstGeom>
          <a:noFill/>
        </p:spPr>
        <p:txBody>
          <a:bodyPr wrap="square" rtlCol="0">
            <a:spAutoFit/>
          </a:bodyPr>
          <a:lstStyle/>
          <a:p>
            <a:r>
              <a:rPr lang="zh-TW" altLang="en-US" b="1" dirty="0" smtClean="0">
                <a:solidFill>
                  <a:schemeClr val="tx2">
                    <a:lumMod val="75000"/>
                  </a:schemeClr>
                </a:solidFill>
                <a:latin typeface="標楷體" pitchFamily="65" charset="-120"/>
                <a:ea typeface="標楷體" pitchFamily="65" charset="-120"/>
              </a:rPr>
              <a:t>標議借不足</a:t>
            </a:r>
            <a:endParaRPr lang="zh-TW" altLang="en-US" b="1" dirty="0">
              <a:solidFill>
                <a:schemeClr val="tx2">
                  <a:lumMod val="75000"/>
                </a:schemeClr>
              </a:solidFill>
              <a:latin typeface="標楷體" pitchFamily="65" charset="-120"/>
              <a:ea typeface="標楷體" pitchFamily="65" charset="-120"/>
            </a:endParaRPr>
          </a:p>
        </p:txBody>
      </p:sp>
      <p:sp>
        <p:nvSpPr>
          <p:cNvPr id="32" name="左中括弧 31"/>
          <p:cNvSpPr/>
          <p:nvPr/>
        </p:nvSpPr>
        <p:spPr>
          <a:xfrm>
            <a:off x="1259632" y="2780928"/>
            <a:ext cx="288032" cy="1872208"/>
          </a:xfrm>
          <a:prstGeom prst="leftBracket">
            <a:avLst/>
          </a:prstGeom>
          <a:ln w="254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64" name="圓角矩形 63"/>
          <p:cNvSpPr/>
          <p:nvPr/>
        </p:nvSpPr>
        <p:spPr>
          <a:xfrm>
            <a:off x="1547664" y="3501008"/>
            <a:ext cx="2088232" cy="360040"/>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r>
              <a:rPr lang="zh-TW" altLang="en-US" dirty="0" smtClean="0">
                <a:latin typeface="標楷體" pitchFamily="65" charset="-120"/>
                <a:ea typeface="標楷體" pitchFamily="65" charset="-120"/>
              </a:rPr>
              <a:t> 錯帳、違約</a:t>
            </a:r>
            <a:endParaRPr lang="zh-TW" altLang="en-US" dirty="0">
              <a:latin typeface="標楷體" pitchFamily="65" charset="-120"/>
              <a:ea typeface="標楷體" pitchFamily="65" charset="-120"/>
            </a:endParaRPr>
          </a:p>
        </p:txBody>
      </p:sp>
      <p:sp>
        <p:nvSpPr>
          <p:cNvPr id="71" name="矩形 70"/>
          <p:cNvSpPr/>
          <p:nvPr/>
        </p:nvSpPr>
        <p:spPr>
          <a:xfrm>
            <a:off x="1331640" y="4005064"/>
            <a:ext cx="6912768" cy="936104"/>
          </a:xfrm>
          <a:prstGeom prst="rect">
            <a:avLst/>
          </a:prstGeom>
          <a:noFill/>
          <a:ln>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2" name="弧形向右箭號 71"/>
          <p:cNvSpPr/>
          <p:nvPr/>
        </p:nvSpPr>
        <p:spPr>
          <a:xfrm>
            <a:off x="2483768" y="4941168"/>
            <a:ext cx="1800200" cy="1152128"/>
          </a:xfrm>
          <a:prstGeom prst="curvedRight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76" name="圓角矩形 75"/>
          <p:cNvSpPr/>
          <p:nvPr/>
        </p:nvSpPr>
        <p:spPr>
          <a:xfrm>
            <a:off x="1547664" y="2636912"/>
            <a:ext cx="2016224" cy="360040"/>
          </a:xfrm>
          <a:prstGeom prst="roundRect">
            <a:avLst/>
          </a:prstGeom>
        </p:spPr>
        <p:style>
          <a:lnRef idx="1">
            <a:schemeClr val="accent3"/>
          </a:lnRef>
          <a:fillRef idx="2">
            <a:schemeClr val="accent3"/>
          </a:fillRef>
          <a:effectRef idx="1">
            <a:schemeClr val="accent3"/>
          </a:effectRef>
          <a:fontRef idx="minor">
            <a:schemeClr val="dk1"/>
          </a:fontRef>
        </p:style>
        <p:txBody>
          <a:bodyPr lIns="0" tIns="0" rIns="0" bIns="0" rtlCol="0" anchor="ctr"/>
          <a:lstStyle/>
          <a:p>
            <a:pPr algn="ctr"/>
            <a:r>
              <a:rPr lang="zh-TW" altLang="en-US" dirty="0" smtClean="0">
                <a:latin typeface="標楷體" pitchFamily="65" charset="-120"/>
                <a:ea typeface="標楷體" pitchFamily="65" charset="-120"/>
              </a:rPr>
              <a:t>庫存部位可交割</a:t>
            </a:r>
            <a:endParaRPr lang="zh-TW" altLang="en-US" dirty="0">
              <a:latin typeface="標楷體" pitchFamily="65" charset="-120"/>
              <a:ea typeface="標楷體" pitchFamily="65" charset="-120"/>
            </a:endParaRPr>
          </a:p>
        </p:txBody>
      </p:sp>
      <p:sp>
        <p:nvSpPr>
          <p:cNvPr id="78" name="爆炸 1 77"/>
          <p:cNvSpPr/>
          <p:nvPr/>
        </p:nvSpPr>
        <p:spPr>
          <a:xfrm>
            <a:off x="827584" y="3861048"/>
            <a:ext cx="1008112" cy="432048"/>
          </a:xfrm>
          <a:prstGeom prst="irregularSeal1">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1200" dirty="0" smtClean="0">
                <a:solidFill>
                  <a:srgbClr val="C00000"/>
                </a:solidFill>
              </a:rPr>
              <a:t>NEW</a:t>
            </a:r>
            <a:endParaRPr lang="zh-TW" altLang="en-US" sz="1200" dirty="0">
              <a:solidFill>
                <a:srgbClr val="C00000"/>
              </a:solidFill>
            </a:endParaRPr>
          </a:p>
        </p:txBody>
      </p:sp>
      <p:sp>
        <p:nvSpPr>
          <p:cNvPr id="79" name="文字方塊 78"/>
          <p:cNvSpPr txBox="1"/>
          <p:nvPr/>
        </p:nvSpPr>
        <p:spPr>
          <a:xfrm>
            <a:off x="755576" y="6211669"/>
            <a:ext cx="8208912" cy="646331"/>
          </a:xfrm>
          <a:prstGeom prst="rect">
            <a:avLst/>
          </a:prstGeom>
          <a:solidFill>
            <a:srgbClr val="FFFFCC"/>
          </a:solidFill>
        </p:spPr>
        <p:txBody>
          <a:bodyPr wrap="square" rtlCol="0">
            <a:spAutoFit/>
          </a:bodyPr>
          <a:lstStyle/>
          <a:p>
            <a:r>
              <a:rPr lang="zh-TW" altLang="en-US" dirty="0" smtClean="0">
                <a:latin typeface="標楷體" pitchFamily="65" charset="-120"/>
                <a:ea typeface="標楷體" pitchFamily="65" charset="-120"/>
              </a:rPr>
              <a:t>*強制買回帳戶</a:t>
            </a:r>
            <a:r>
              <a:rPr lang="zh-TW" altLang="zh-TW" dirty="0" smtClean="0">
                <a:latin typeface="標楷體" pitchFamily="65" charset="-120"/>
                <a:ea typeface="標楷體" pitchFamily="65" charset="-120"/>
              </a:rPr>
              <a:t>僅得現款買進不得賣出</a:t>
            </a:r>
            <a:r>
              <a:rPr lang="zh-TW" altLang="en-US" dirty="0" smtClean="0">
                <a:latin typeface="標楷體" pitchFamily="65" charset="-120"/>
                <a:ea typeface="標楷體" pitchFamily="65" charset="-120"/>
              </a:rPr>
              <a:t>。</a:t>
            </a:r>
            <a:r>
              <a:rPr lang="zh-TW" altLang="zh-TW" dirty="0" smtClean="0">
                <a:latin typeface="標楷體" pitchFamily="65" charset="-120"/>
                <a:ea typeface="標楷體" pitchFamily="65" charset="-120"/>
              </a:rPr>
              <a:t>不得使用綜合交易帳戶及申報更正帳號。得由普通交易、盤後定價交易、零股交易及鉅額買賣強制買回。</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01309臺北經貿訪問團-引資">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201309臺北經貿訪問團-引資</Template>
  <TotalTime>3914</TotalTime>
  <Words>2198</Words>
  <Application>Microsoft Office PowerPoint</Application>
  <PresentationFormat>如螢幕大小 (4:3)</PresentationFormat>
  <Paragraphs>203</Paragraphs>
  <Slides>24</Slides>
  <Notes>2</Notes>
  <HiddenSlides>0</HiddenSlides>
  <MMClips>0</MMClips>
  <ScaleCrop>false</ScaleCrop>
  <HeadingPairs>
    <vt:vector size="4" baseType="variant">
      <vt:variant>
        <vt:lpstr>佈景主題</vt:lpstr>
      </vt:variant>
      <vt:variant>
        <vt:i4>1</vt:i4>
      </vt:variant>
      <vt:variant>
        <vt:lpstr>投影片標題</vt:lpstr>
      </vt:variant>
      <vt:variant>
        <vt:i4>24</vt:i4>
      </vt:variant>
    </vt:vector>
  </HeadingPairs>
  <TitlesOfParts>
    <vt:vector size="25" baseType="lpstr">
      <vt:lpstr>201309臺北經貿訪問團-引資</vt:lpstr>
      <vt:lpstr>現股當日沖銷交易</vt:lpstr>
      <vt:lpstr>當日沖銷定義</vt:lpstr>
      <vt:lpstr>投資人適格條件</vt:lpstr>
      <vt:lpstr>現股當沖交易時間</vt:lpstr>
      <vt:lpstr>現股當沖申報時點</vt:lpstr>
      <vt:lpstr>風險控管</vt:lpstr>
      <vt:lpstr>先賣後買當沖券商風控</vt:lpstr>
      <vt:lpstr>應付現股當沖券差</vt:lpstr>
      <vt:lpstr>先賣後買當沖流程</vt:lpstr>
      <vt:lpstr>先賣後買當沖流程</vt:lpstr>
      <vt:lpstr>申報作業</vt:lpstr>
      <vt:lpstr>暫停先賣後買當沖時間</vt:lpstr>
      <vt:lpstr>證券商設帳</vt:lpstr>
      <vt:lpstr>相關費用負擔</vt:lpstr>
      <vt:lpstr>違約、錯帳、改類、更正帳號</vt:lpstr>
      <vt:lpstr>投影片 16</vt:lpstr>
      <vt:lpstr>Q&amp;A</vt:lpstr>
      <vt:lpstr>Q&amp;A</vt:lpstr>
      <vt:lpstr>Q&amp;A</vt:lpstr>
      <vt:lpstr>Q&amp;A</vt:lpstr>
      <vt:lpstr>Q&amp;A</vt:lpstr>
      <vt:lpstr>Q&amp;A</vt:lpstr>
      <vt:lpstr>Q&amp;A</vt:lpstr>
      <vt:lpstr>簡報完畢</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2013倫敦金融訪問團 行程報告</dc:title>
  <dc:creator>1026</dc:creator>
  <cp:lastModifiedBy>1143</cp:lastModifiedBy>
  <cp:revision>444</cp:revision>
  <dcterms:created xsi:type="dcterms:W3CDTF">2013-11-19T07:05:26Z</dcterms:created>
  <dcterms:modified xsi:type="dcterms:W3CDTF">2014-05-30T02:11:23Z</dcterms:modified>
</cp:coreProperties>
</file>